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i6gbPfz2jHAEhRKNXjiueyoaB1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GillSans-bold.fntdata"/><Relationship Id="rId25" Type="http://schemas.openxmlformats.org/officeDocument/2006/relationships/font" Target="fonts/GillSans-regular.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55439ed6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155439ed64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55439ed64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155439ed648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550c54a59f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550c54a59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Gill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Gill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89" name="Google Shape;8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Gill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Gill Sans"/>
              <a:buNone/>
              <a:defRPr b="0" i="0" sz="44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Gill Sans"/>
                <a:ea typeface="Gill Sans"/>
                <a:cs typeface="Gill Sans"/>
                <a:sym typeface="Gill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Gill Sans"/>
                <a:ea typeface="Gill Sans"/>
                <a:cs typeface="Gill Sans"/>
                <a:sym typeface="Gill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8" name="Google Shape;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9" name="Google Shape;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0" name="Google Shape;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Gill Sans"/>
                <a:ea typeface="Gill Sans"/>
                <a:cs typeface="Gill Sans"/>
                <a:sym typeface="Gill Sans"/>
              </a:defRPr>
            </a:lvl1pPr>
            <a:lvl2pPr indent="0" lvl="1" marL="0" marR="0" rtl="0" algn="r">
              <a:spcBef>
                <a:spcPts val="0"/>
              </a:spcBef>
              <a:buNone/>
              <a:defRPr b="0" i="0" sz="1200" u="none" cap="none" strike="noStrike">
                <a:solidFill>
                  <a:srgbClr val="888888"/>
                </a:solidFill>
                <a:latin typeface="Gill Sans"/>
                <a:ea typeface="Gill Sans"/>
                <a:cs typeface="Gill Sans"/>
                <a:sym typeface="Gill Sans"/>
              </a:defRPr>
            </a:lvl2pPr>
            <a:lvl3pPr indent="0" lvl="2" marL="0" marR="0" rtl="0" algn="r">
              <a:spcBef>
                <a:spcPts val="0"/>
              </a:spcBef>
              <a:buNone/>
              <a:defRPr b="0" i="0" sz="1200" u="none" cap="none" strike="noStrike">
                <a:solidFill>
                  <a:srgbClr val="888888"/>
                </a:solidFill>
                <a:latin typeface="Gill Sans"/>
                <a:ea typeface="Gill Sans"/>
                <a:cs typeface="Gill Sans"/>
                <a:sym typeface="Gill Sans"/>
              </a:defRPr>
            </a:lvl3pPr>
            <a:lvl4pPr indent="0" lvl="3" marL="0" marR="0" rtl="0" algn="r">
              <a:spcBef>
                <a:spcPts val="0"/>
              </a:spcBef>
              <a:buNone/>
              <a:defRPr b="0" i="0" sz="1200" u="none" cap="none" strike="noStrike">
                <a:solidFill>
                  <a:srgbClr val="888888"/>
                </a:solidFill>
                <a:latin typeface="Gill Sans"/>
                <a:ea typeface="Gill Sans"/>
                <a:cs typeface="Gill Sans"/>
                <a:sym typeface="Gill Sans"/>
              </a:defRPr>
            </a:lvl4pPr>
            <a:lvl5pPr indent="0" lvl="4" marL="0" marR="0" rtl="0" algn="r">
              <a:spcBef>
                <a:spcPts val="0"/>
              </a:spcBef>
              <a:buNone/>
              <a:defRPr b="0" i="0" sz="1200" u="none" cap="none" strike="noStrike">
                <a:solidFill>
                  <a:srgbClr val="888888"/>
                </a:solidFill>
                <a:latin typeface="Gill Sans"/>
                <a:ea typeface="Gill Sans"/>
                <a:cs typeface="Gill Sans"/>
                <a:sym typeface="Gill Sans"/>
              </a:defRPr>
            </a:lvl5pPr>
            <a:lvl6pPr indent="0" lvl="5" marL="0" marR="0" rtl="0" algn="r">
              <a:spcBef>
                <a:spcPts val="0"/>
              </a:spcBef>
              <a:buNone/>
              <a:defRPr b="0" i="0" sz="1200" u="none" cap="none" strike="noStrike">
                <a:solidFill>
                  <a:srgbClr val="888888"/>
                </a:solidFill>
                <a:latin typeface="Gill Sans"/>
                <a:ea typeface="Gill Sans"/>
                <a:cs typeface="Gill Sans"/>
                <a:sym typeface="Gill Sans"/>
              </a:defRPr>
            </a:lvl6pPr>
            <a:lvl7pPr indent="0" lvl="6" marL="0" marR="0" rtl="0" algn="r">
              <a:spcBef>
                <a:spcPts val="0"/>
              </a:spcBef>
              <a:buNone/>
              <a:defRPr b="0" i="0" sz="1200" u="none" cap="none" strike="noStrike">
                <a:solidFill>
                  <a:srgbClr val="888888"/>
                </a:solidFill>
                <a:latin typeface="Gill Sans"/>
                <a:ea typeface="Gill Sans"/>
                <a:cs typeface="Gill Sans"/>
                <a:sym typeface="Gill Sans"/>
              </a:defRPr>
            </a:lvl7pPr>
            <a:lvl8pPr indent="0" lvl="7" marL="0" marR="0" rtl="0" algn="r">
              <a:spcBef>
                <a:spcPts val="0"/>
              </a:spcBef>
              <a:buNone/>
              <a:defRPr b="0" i="0" sz="1200" u="none" cap="none" strike="noStrike">
                <a:solidFill>
                  <a:srgbClr val="888888"/>
                </a:solidFill>
                <a:latin typeface="Gill Sans"/>
                <a:ea typeface="Gill Sans"/>
                <a:cs typeface="Gill Sans"/>
                <a:sym typeface="Gill Sans"/>
              </a:defRPr>
            </a:lvl8pPr>
            <a:lvl9pPr indent="0" lvl="8" marL="0" marR="0" rtl="0" algn="r">
              <a:spcBef>
                <a:spcPts val="0"/>
              </a:spcBef>
              <a:buNone/>
              <a:defRPr b="0" i="0" sz="12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Gill Sans"/>
              <a:buNone/>
              <a:defRPr b="0" i="0" sz="4400" u="none" cap="none" strike="noStrik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Gill Sans"/>
                <a:ea typeface="Gill Sans"/>
                <a:cs typeface="Gill Sans"/>
                <a:sym typeface="Gill Sans"/>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Gill Sans"/>
                <a:ea typeface="Gill Sans"/>
                <a:cs typeface="Gill Sans"/>
                <a:sym typeface="Gill Sans"/>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Gill Sans"/>
                <a:ea typeface="Gill Sans"/>
                <a:cs typeface="Gill Sans"/>
                <a:sym typeface="Gill Sans"/>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9pPr>
          </a:lstStyle>
          <a:p/>
        </p:txBody>
      </p:sp>
      <p:sp>
        <p:nvSpPr>
          <p:cNvPr id="83" name="Google Shape;8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84" name="Google Shape;8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85" name="Google Shape;8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Gill Sans"/>
                <a:ea typeface="Gill Sans"/>
                <a:cs typeface="Gill Sans"/>
                <a:sym typeface="Gill Sans"/>
              </a:defRPr>
            </a:lvl1pPr>
            <a:lvl2pPr indent="0" lvl="1" marL="0" marR="0" rtl="0" algn="r">
              <a:spcBef>
                <a:spcPts val="0"/>
              </a:spcBef>
              <a:buNone/>
              <a:defRPr b="0" i="0" sz="1200" u="none" cap="none" strike="noStrike">
                <a:solidFill>
                  <a:schemeClr val="lt1"/>
                </a:solidFill>
                <a:latin typeface="Gill Sans"/>
                <a:ea typeface="Gill Sans"/>
                <a:cs typeface="Gill Sans"/>
                <a:sym typeface="Gill Sans"/>
              </a:defRPr>
            </a:lvl2pPr>
            <a:lvl3pPr indent="0" lvl="2" marL="0" marR="0" rtl="0" algn="r">
              <a:spcBef>
                <a:spcPts val="0"/>
              </a:spcBef>
              <a:buNone/>
              <a:defRPr b="0" i="0" sz="1200" u="none" cap="none" strike="noStrike">
                <a:solidFill>
                  <a:schemeClr val="lt1"/>
                </a:solidFill>
                <a:latin typeface="Gill Sans"/>
                <a:ea typeface="Gill Sans"/>
                <a:cs typeface="Gill Sans"/>
                <a:sym typeface="Gill Sans"/>
              </a:defRPr>
            </a:lvl3pPr>
            <a:lvl4pPr indent="0" lvl="3" marL="0" marR="0" rtl="0" algn="r">
              <a:spcBef>
                <a:spcPts val="0"/>
              </a:spcBef>
              <a:buNone/>
              <a:defRPr b="0" i="0" sz="1200" u="none" cap="none" strike="noStrike">
                <a:solidFill>
                  <a:schemeClr val="lt1"/>
                </a:solidFill>
                <a:latin typeface="Gill Sans"/>
                <a:ea typeface="Gill Sans"/>
                <a:cs typeface="Gill Sans"/>
                <a:sym typeface="Gill Sans"/>
              </a:defRPr>
            </a:lvl4pPr>
            <a:lvl5pPr indent="0" lvl="4" marL="0" marR="0" rtl="0" algn="r">
              <a:spcBef>
                <a:spcPts val="0"/>
              </a:spcBef>
              <a:buNone/>
              <a:defRPr b="0" i="0" sz="1200" u="none" cap="none" strike="noStrike">
                <a:solidFill>
                  <a:schemeClr val="lt1"/>
                </a:solidFill>
                <a:latin typeface="Gill Sans"/>
                <a:ea typeface="Gill Sans"/>
                <a:cs typeface="Gill Sans"/>
                <a:sym typeface="Gill Sans"/>
              </a:defRPr>
            </a:lvl5pPr>
            <a:lvl6pPr indent="0" lvl="5" marL="0" marR="0" rtl="0" algn="r">
              <a:spcBef>
                <a:spcPts val="0"/>
              </a:spcBef>
              <a:buNone/>
              <a:defRPr b="0" i="0" sz="1200" u="none" cap="none" strike="noStrike">
                <a:solidFill>
                  <a:schemeClr val="lt1"/>
                </a:solidFill>
                <a:latin typeface="Gill Sans"/>
                <a:ea typeface="Gill Sans"/>
                <a:cs typeface="Gill Sans"/>
                <a:sym typeface="Gill Sans"/>
              </a:defRPr>
            </a:lvl6pPr>
            <a:lvl7pPr indent="0" lvl="6" marL="0" marR="0" rtl="0" algn="r">
              <a:spcBef>
                <a:spcPts val="0"/>
              </a:spcBef>
              <a:buNone/>
              <a:defRPr b="0" i="0" sz="1200" u="none" cap="none" strike="noStrike">
                <a:solidFill>
                  <a:schemeClr val="lt1"/>
                </a:solidFill>
                <a:latin typeface="Gill Sans"/>
                <a:ea typeface="Gill Sans"/>
                <a:cs typeface="Gill Sans"/>
                <a:sym typeface="Gill Sans"/>
              </a:defRPr>
            </a:lvl7pPr>
            <a:lvl8pPr indent="0" lvl="7" marL="0" marR="0" rtl="0" algn="r">
              <a:spcBef>
                <a:spcPts val="0"/>
              </a:spcBef>
              <a:buNone/>
              <a:defRPr b="0" i="0" sz="1200" u="none" cap="none" strike="noStrike">
                <a:solidFill>
                  <a:schemeClr val="lt1"/>
                </a:solidFill>
                <a:latin typeface="Gill Sans"/>
                <a:ea typeface="Gill Sans"/>
                <a:cs typeface="Gill Sans"/>
                <a:sym typeface="Gill Sans"/>
              </a:defRPr>
            </a:lvl8pPr>
            <a:lvl9pPr indent="0" lvl="8" marL="0" marR="0" rtl="0" algn="r">
              <a:spcBef>
                <a:spcPts val="0"/>
              </a:spcBef>
              <a:buNone/>
              <a:defRPr b="0" i="0" sz="1200" u="none" cap="none" strike="noStrike">
                <a:solidFill>
                  <a:schemeClr val="l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opensemanticsearch.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97" name="Google Shape;97;p1"/>
          <p:cNvSpPr txBox="1"/>
          <p:nvPr>
            <p:ph type="ctrTitle"/>
          </p:nvPr>
        </p:nvSpPr>
        <p:spPr>
          <a:xfrm>
            <a:off x="643468" y="643467"/>
            <a:ext cx="5319318" cy="45671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8800"/>
              <a:buFont typeface="Gill Sans"/>
              <a:buNone/>
            </a:pPr>
            <a:r>
              <a:rPr lang="en-US" sz="8800"/>
              <a:t>PubTrawlr V3</a:t>
            </a:r>
            <a:endParaRPr/>
          </a:p>
        </p:txBody>
      </p:sp>
      <p:sp>
        <p:nvSpPr>
          <p:cNvPr id="98" name="Google Shape;98;p1"/>
          <p:cNvSpPr txBox="1"/>
          <p:nvPr>
            <p:ph idx="1" type="subTitle"/>
          </p:nvPr>
        </p:nvSpPr>
        <p:spPr>
          <a:xfrm>
            <a:off x="643467" y="5277684"/>
            <a:ext cx="4620584" cy="77549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Updated 9/14/22</a:t>
            </a:r>
            <a:endParaRPr/>
          </a:p>
        </p:txBody>
      </p:sp>
      <p:pic>
        <p:nvPicPr>
          <p:cNvPr descr="A picture containing text, indoor, cluttered, several&#10;&#10;Description automatically generated" id="99" name="Google Shape;99;p1"/>
          <p:cNvPicPr preferRelativeResize="0"/>
          <p:nvPr/>
        </p:nvPicPr>
        <p:blipFill rotWithShape="1">
          <a:blip r:embed="rId3">
            <a:alphaModFix/>
          </a:blip>
          <a:srcRect b="0" l="8933" r="4121" t="0"/>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Gill Sans"/>
              <a:buNone/>
            </a:pPr>
            <a:r>
              <a:rPr lang="en-US" sz="6600"/>
              <a:t>Descriptive Visualizations</a:t>
            </a:r>
            <a:endParaRPr/>
          </a:p>
        </p:txBody>
      </p:sp>
      <p:sp>
        <p:nvSpPr>
          <p:cNvPr id="165" name="Google Shape;165;p9"/>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p>
            <a:pPr indent="-247650" lvl="0" marL="228600" rtl="0" algn="l">
              <a:lnSpc>
                <a:spcPct val="90000"/>
              </a:lnSpc>
              <a:spcBef>
                <a:spcPts val="0"/>
              </a:spcBef>
              <a:spcAft>
                <a:spcPts val="0"/>
              </a:spcAft>
              <a:buClr>
                <a:schemeClr val="dk1"/>
              </a:buClr>
              <a:buSzPts val="3100"/>
              <a:buChar char="•"/>
            </a:pPr>
            <a:r>
              <a:rPr lang="en-US" sz="3100"/>
              <a:t>Time series of publication dates (week or month)</a:t>
            </a:r>
            <a:endParaRPr sz="3100"/>
          </a:p>
          <a:p>
            <a:pPr indent="-247650" lvl="0" marL="228600" rtl="0" algn="l">
              <a:lnSpc>
                <a:spcPct val="90000"/>
              </a:lnSpc>
              <a:spcBef>
                <a:spcPts val="1000"/>
              </a:spcBef>
              <a:spcAft>
                <a:spcPts val="0"/>
              </a:spcAft>
              <a:buClr>
                <a:schemeClr val="dk1"/>
              </a:buClr>
              <a:buSzPts val="3100"/>
              <a:buChar char="•"/>
            </a:pPr>
            <a:r>
              <a:rPr lang="en-US" sz="3100"/>
              <a:t>Most frequent journals</a:t>
            </a:r>
            <a:endParaRPr sz="3100"/>
          </a:p>
          <a:p>
            <a:pPr indent="-247650" lvl="0" marL="228600" rtl="0" algn="l">
              <a:lnSpc>
                <a:spcPct val="90000"/>
              </a:lnSpc>
              <a:spcBef>
                <a:spcPts val="1000"/>
              </a:spcBef>
              <a:spcAft>
                <a:spcPts val="0"/>
              </a:spcAft>
              <a:buClr>
                <a:schemeClr val="dk1"/>
              </a:buClr>
              <a:buSzPts val="3100"/>
              <a:buChar char="•"/>
            </a:pPr>
            <a:r>
              <a:rPr lang="en-US" sz="3100"/>
              <a:t>Ngram plots (single words and phrases)</a:t>
            </a:r>
            <a:endParaRPr sz="3100"/>
          </a:p>
          <a:p>
            <a:pPr indent="-247650" lvl="0" marL="228600" rtl="0" algn="l">
              <a:lnSpc>
                <a:spcPct val="90000"/>
              </a:lnSpc>
              <a:spcBef>
                <a:spcPts val="1000"/>
              </a:spcBef>
              <a:spcAft>
                <a:spcPts val="0"/>
              </a:spcAft>
              <a:buClr>
                <a:schemeClr val="dk1"/>
              </a:buClr>
              <a:buSzPts val="3100"/>
              <a:buChar char="•"/>
            </a:pPr>
            <a:r>
              <a:rPr lang="en-US" sz="3100"/>
              <a:t>Most frequent authors</a:t>
            </a:r>
            <a:endParaRPr sz="3100"/>
          </a:p>
          <a:p>
            <a:pPr indent="-247650" lvl="0" marL="228600" rtl="0" algn="l">
              <a:lnSpc>
                <a:spcPct val="90000"/>
              </a:lnSpc>
              <a:spcBef>
                <a:spcPts val="1000"/>
              </a:spcBef>
              <a:spcAft>
                <a:spcPts val="0"/>
              </a:spcAft>
              <a:buClr>
                <a:schemeClr val="dk1"/>
              </a:buClr>
              <a:buSzPts val="3100"/>
              <a:buChar char="•"/>
            </a:pPr>
            <a:r>
              <a:rPr lang="en-US" sz="3100"/>
              <a:t>Most frequent affiliations </a:t>
            </a:r>
            <a:endParaRPr sz="3100"/>
          </a:p>
          <a:p>
            <a:pPr indent="-247650" lvl="0" marL="228600" rtl="0" algn="l">
              <a:lnSpc>
                <a:spcPct val="90000"/>
              </a:lnSpc>
              <a:spcBef>
                <a:spcPts val="1000"/>
              </a:spcBef>
              <a:spcAft>
                <a:spcPts val="0"/>
              </a:spcAft>
              <a:buClr>
                <a:schemeClr val="dk1"/>
              </a:buClr>
              <a:buSzPts val="3100"/>
              <a:buChar char="•"/>
            </a:pPr>
            <a:r>
              <a:rPr lang="en-US" sz="3100"/>
              <a:t>Word clouds</a:t>
            </a:r>
            <a:endParaRPr sz="3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8000"/>
              <a:buFont typeface="Gill Sans"/>
              <a:buNone/>
            </a:pPr>
            <a:r>
              <a:rPr lang="en-US" sz="8000"/>
              <a:t>Content Visualizations</a:t>
            </a:r>
            <a:endParaRPr/>
          </a:p>
        </p:txBody>
      </p:sp>
      <p:sp>
        <p:nvSpPr>
          <p:cNvPr id="171" name="Google Shape;171;p10"/>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p>
            <a:pPr indent="-247650" lvl="0" marL="228600" rtl="0" algn="l">
              <a:lnSpc>
                <a:spcPct val="90000"/>
              </a:lnSpc>
              <a:spcBef>
                <a:spcPts val="0"/>
              </a:spcBef>
              <a:spcAft>
                <a:spcPts val="0"/>
              </a:spcAft>
              <a:buClr>
                <a:schemeClr val="dk1"/>
              </a:buClr>
              <a:buSzPts val="3500"/>
              <a:buChar char="•"/>
            </a:pPr>
            <a:r>
              <a:rPr lang="en-US" sz="3500"/>
              <a:t>Topic Modeling (influence by MeSH and BERT)</a:t>
            </a:r>
            <a:endParaRPr sz="3100"/>
          </a:p>
          <a:p>
            <a:pPr indent="-247650" lvl="1" marL="685800" rtl="0" algn="l">
              <a:lnSpc>
                <a:spcPct val="90000"/>
              </a:lnSpc>
              <a:spcBef>
                <a:spcPts val="500"/>
              </a:spcBef>
              <a:spcAft>
                <a:spcPts val="0"/>
              </a:spcAft>
              <a:buClr>
                <a:schemeClr val="dk1"/>
              </a:buClr>
              <a:buSzPts val="3100"/>
              <a:buChar char="•"/>
            </a:pPr>
            <a:r>
              <a:rPr lang="en-US" sz="3100"/>
              <a:t># of articles by topic</a:t>
            </a:r>
            <a:endParaRPr sz="2700"/>
          </a:p>
          <a:p>
            <a:pPr indent="-247650" lvl="1" marL="685800" rtl="0" algn="l">
              <a:lnSpc>
                <a:spcPct val="90000"/>
              </a:lnSpc>
              <a:spcBef>
                <a:spcPts val="500"/>
              </a:spcBef>
              <a:spcAft>
                <a:spcPts val="0"/>
              </a:spcAft>
              <a:buClr>
                <a:schemeClr val="dk1"/>
              </a:buClr>
              <a:buSzPts val="3100"/>
              <a:buChar char="•"/>
            </a:pPr>
            <a:r>
              <a:rPr lang="en-US" sz="3100"/>
              <a:t>UMAP or tSNE with links to article</a:t>
            </a:r>
            <a:endParaRPr sz="2700"/>
          </a:p>
          <a:p>
            <a:pPr indent="-247650" lvl="1" marL="685800" rtl="0" algn="l">
              <a:lnSpc>
                <a:spcPct val="90000"/>
              </a:lnSpc>
              <a:spcBef>
                <a:spcPts val="500"/>
              </a:spcBef>
              <a:spcAft>
                <a:spcPts val="0"/>
              </a:spcAft>
              <a:buClr>
                <a:schemeClr val="dk1"/>
              </a:buClr>
              <a:buSzPts val="3100"/>
              <a:buChar char="•"/>
            </a:pPr>
            <a:r>
              <a:rPr lang="en-US" sz="3100"/>
              <a:t>Correlation network between topics</a:t>
            </a:r>
            <a:endParaRPr sz="2700"/>
          </a:p>
          <a:p>
            <a:pPr indent="-247650" lvl="0" marL="228600" rtl="0" algn="l">
              <a:lnSpc>
                <a:spcPct val="90000"/>
              </a:lnSpc>
              <a:spcBef>
                <a:spcPts val="1000"/>
              </a:spcBef>
              <a:spcAft>
                <a:spcPts val="0"/>
              </a:spcAft>
              <a:buClr>
                <a:schemeClr val="dk1"/>
              </a:buClr>
              <a:buSzPts val="3500"/>
              <a:buChar char="•"/>
            </a:pPr>
            <a:r>
              <a:rPr lang="en-US" sz="3500"/>
              <a:t>Authorship </a:t>
            </a:r>
            <a:endParaRPr sz="3100"/>
          </a:p>
          <a:p>
            <a:pPr indent="-247650" lvl="1" marL="685800" rtl="0" algn="l">
              <a:lnSpc>
                <a:spcPct val="90000"/>
              </a:lnSpc>
              <a:spcBef>
                <a:spcPts val="500"/>
              </a:spcBef>
              <a:spcAft>
                <a:spcPts val="0"/>
              </a:spcAft>
              <a:buClr>
                <a:schemeClr val="dk1"/>
              </a:buClr>
              <a:buSzPts val="3100"/>
              <a:buChar char="•"/>
            </a:pPr>
            <a:r>
              <a:rPr lang="en-US" sz="3100"/>
              <a:t>Network plot</a:t>
            </a:r>
            <a:endParaRPr sz="2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8800"/>
              <a:buFont typeface="Gill Sans"/>
              <a:buNone/>
            </a:pPr>
            <a:r>
              <a:rPr lang="en-US" sz="8800"/>
              <a:t>Paper Outputs</a:t>
            </a:r>
            <a:endParaRPr/>
          </a:p>
        </p:txBody>
      </p:sp>
      <p:sp>
        <p:nvSpPr>
          <p:cNvPr id="177" name="Google Shape;177;p11"/>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3200"/>
              <a:buChar char="•"/>
            </a:pPr>
            <a:r>
              <a:rPr lang="en-US" sz="3200"/>
              <a:t>Full results</a:t>
            </a:r>
            <a:endParaRPr sz="3200"/>
          </a:p>
          <a:p>
            <a:pPr indent="-254000" lvl="1" marL="685800" rtl="0" algn="l">
              <a:lnSpc>
                <a:spcPct val="90000"/>
              </a:lnSpc>
              <a:spcBef>
                <a:spcPts val="500"/>
              </a:spcBef>
              <a:spcAft>
                <a:spcPts val="0"/>
              </a:spcAft>
              <a:buClr>
                <a:schemeClr val="dk1"/>
              </a:buClr>
              <a:buSzPts val="2800"/>
              <a:buChar char="•"/>
            </a:pPr>
            <a:r>
              <a:rPr lang="en-US" sz="2800"/>
              <a:t>Summaries and simplifications of all papers (Open AI or other method)</a:t>
            </a:r>
            <a:endParaRPr sz="2800"/>
          </a:p>
          <a:p>
            <a:pPr indent="-254000" lvl="0" marL="228600" rtl="0" algn="l">
              <a:lnSpc>
                <a:spcPct val="90000"/>
              </a:lnSpc>
              <a:spcBef>
                <a:spcPts val="1000"/>
              </a:spcBef>
              <a:spcAft>
                <a:spcPts val="0"/>
              </a:spcAft>
              <a:buClr>
                <a:schemeClr val="dk1"/>
              </a:buClr>
              <a:buSzPts val="3200"/>
              <a:buChar char="•"/>
            </a:pPr>
            <a:r>
              <a:rPr lang="en-US" sz="3200"/>
              <a:t>Syntheses, Review, or meta-analytic articles</a:t>
            </a:r>
            <a:endParaRPr sz="3200"/>
          </a:p>
          <a:p>
            <a:pPr indent="-254000" lvl="0" marL="228600" rtl="0" algn="l">
              <a:lnSpc>
                <a:spcPct val="90000"/>
              </a:lnSpc>
              <a:spcBef>
                <a:spcPts val="1000"/>
              </a:spcBef>
              <a:spcAft>
                <a:spcPts val="0"/>
              </a:spcAft>
              <a:buClr>
                <a:schemeClr val="dk1"/>
              </a:buClr>
              <a:buSzPts val="3200"/>
              <a:buChar char="•"/>
            </a:pPr>
            <a:r>
              <a:rPr lang="en-US" sz="3200"/>
              <a:t>Highly cited papers (above a threshold, </a:t>
            </a:r>
            <a:r>
              <a:rPr i="1" lang="en-US" sz="3200"/>
              <a:t>icite</a:t>
            </a:r>
            <a:r>
              <a:rPr lang="en-US" sz="3200"/>
              <a:t> metrics)</a:t>
            </a:r>
            <a:endParaRPr sz="3200"/>
          </a:p>
          <a:p>
            <a:pPr indent="-254000" lvl="0" marL="228600" rtl="0" algn="l">
              <a:lnSpc>
                <a:spcPct val="90000"/>
              </a:lnSpc>
              <a:spcBef>
                <a:spcPts val="1000"/>
              </a:spcBef>
              <a:spcAft>
                <a:spcPts val="0"/>
              </a:spcAft>
              <a:buClr>
                <a:schemeClr val="dk1"/>
              </a:buClr>
              <a:buSzPts val="3200"/>
              <a:buChar char="•"/>
            </a:pPr>
            <a:r>
              <a:rPr lang="en-US" sz="3200"/>
              <a:t>Paper that are open-access (unpaywall API)</a:t>
            </a:r>
            <a:endParaRPr sz="3200"/>
          </a:p>
          <a:p>
            <a:pPr indent="-254000" lvl="0" marL="228600" rtl="0" algn="l">
              <a:lnSpc>
                <a:spcPct val="90000"/>
              </a:lnSpc>
              <a:spcBef>
                <a:spcPts val="1000"/>
              </a:spcBef>
              <a:spcAft>
                <a:spcPts val="0"/>
              </a:spcAft>
              <a:buClr>
                <a:schemeClr val="dk1"/>
              </a:buClr>
              <a:buSzPts val="3200"/>
              <a:buChar char="•"/>
            </a:pPr>
            <a:r>
              <a:rPr lang="en-US" sz="3200"/>
              <a:t>Downloadable citation databases (RIS)</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2"/>
          <p:cNvSpPr txBox="1"/>
          <p:nvPr>
            <p:ph type="title"/>
          </p:nvPr>
        </p:nvSpPr>
        <p:spPr>
          <a:xfrm>
            <a:off x="838200" y="365125"/>
            <a:ext cx="10515600" cy="174630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8000"/>
              <a:buFont typeface="Gill Sans"/>
              <a:buNone/>
            </a:pPr>
            <a:r>
              <a:rPr lang="en-US" sz="8000"/>
              <a:t>Resources</a:t>
            </a:r>
            <a:br>
              <a:rPr lang="en-US" sz="8000"/>
            </a:br>
            <a:r>
              <a:rPr lang="en-US" sz="4000"/>
              <a:t>Matched to search query</a:t>
            </a:r>
            <a:endParaRPr sz="8000"/>
          </a:p>
        </p:txBody>
      </p:sp>
      <p:sp>
        <p:nvSpPr>
          <p:cNvPr id="183" name="Google Shape;183;p12"/>
          <p:cNvSpPr txBox="1"/>
          <p:nvPr>
            <p:ph idx="1" type="body"/>
          </p:nvPr>
        </p:nvSpPr>
        <p:spPr>
          <a:xfrm>
            <a:off x="838200" y="2244435"/>
            <a:ext cx="10515600" cy="3932527"/>
          </a:xfrm>
          <a:prstGeom prst="rect">
            <a:avLst/>
          </a:prstGeom>
          <a:noFill/>
          <a:ln>
            <a:noFill/>
          </a:ln>
        </p:spPr>
        <p:txBody>
          <a:bodyPr anchorCtr="0" anchor="ctr" bIns="45700" lIns="91425" spcFirstLastPara="1" rIns="91425" wrap="square" tIns="45700">
            <a:normAutofit/>
          </a:bodyPr>
          <a:lstStyle/>
          <a:p>
            <a:pPr indent="-241300" lvl="0" marL="228600" rtl="0" algn="l">
              <a:lnSpc>
                <a:spcPct val="90000"/>
              </a:lnSpc>
              <a:spcBef>
                <a:spcPts val="0"/>
              </a:spcBef>
              <a:spcAft>
                <a:spcPts val="0"/>
              </a:spcAft>
              <a:buClr>
                <a:schemeClr val="dk1"/>
              </a:buClr>
              <a:buSzPts val="3400"/>
              <a:buChar char="•"/>
            </a:pPr>
            <a:r>
              <a:rPr lang="en-US" sz="3400"/>
              <a:t>Best practices databases (R2P, ISC3)</a:t>
            </a:r>
            <a:endParaRPr sz="3000"/>
          </a:p>
          <a:p>
            <a:pPr indent="-241300" lvl="1" marL="685800" rtl="0" algn="l">
              <a:lnSpc>
                <a:spcPct val="90000"/>
              </a:lnSpc>
              <a:spcBef>
                <a:spcPts val="500"/>
              </a:spcBef>
              <a:spcAft>
                <a:spcPts val="0"/>
              </a:spcAft>
              <a:buClr>
                <a:schemeClr val="dk1"/>
              </a:buClr>
              <a:buSzPts val="3000"/>
              <a:buChar char="•"/>
            </a:pPr>
            <a:r>
              <a:rPr lang="en-US" sz="3000"/>
              <a:t>Scrape what’s available from the CTB toolbox</a:t>
            </a:r>
            <a:endParaRPr sz="2600"/>
          </a:p>
          <a:p>
            <a:pPr indent="-241300" lvl="0" marL="228600" rtl="0" algn="l">
              <a:lnSpc>
                <a:spcPct val="90000"/>
              </a:lnSpc>
              <a:spcBef>
                <a:spcPts val="1000"/>
              </a:spcBef>
              <a:spcAft>
                <a:spcPts val="0"/>
              </a:spcAft>
              <a:buClr>
                <a:schemeClr val="dk1"/>
              </a:buClr>
              <a:buSzPts val="3400"/>
              <a:buChar char="•"/>
            </a:pPr>
            <a:r>
              <a:rPr lang="en-US" sz="3400"/>
              <a:t>Professional societies</a:t>
            </a:r>
            <a:endParaRPr sz="3000"/>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Gill Sans"/>
              <a:buNone/>
            </a:pPr>
            <a:r>
              <a:rPr lang="en-US" sz="6400"/>
              <a:t>Machine Learning</a:t>
            </a:r>
            <a:endParaRPr sz="5400"/>
          </a:p>
        </p:txBody>
      </p:sp>
      <p:sp>
        <p:nvSpPr>
          <p:cNvPr id="189" name="Google Shape;189;p13"/>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4000"/>
              <a:buChar char="•"/>
            </a:pPr>
            <a:r>
              <a:rPr lang="en-US" sz="4000">
                <a:solidFill>
                  <a:schemeClr val="dk1"/>
                </a:solidFill>
              </a:rPr>
              <a:t>All outputs require a user-feedback mechanism (</a:t>
            </a:r>
            <a:r>
              <a:rPr i="0" lang="en-US" sz="4000">
                <a:solidFill>
                  <a:schemeClr val="dk1"/>
                </a:solidFill>
              </a:rPr>
              <a:t>👍</a:t>
            </a:r>
            <a:r>
              <a:rPr b="1" lang="en-US" sz="4000">
                <a:solidFill>
                  <a:schemeClr val="dk1"/>
                </a:solidFill>
              </a:rPr>
              <a:t> or </a:t>
            </a:r>
            <a:r>
              <a:rPr i="0" lang="en-US" sz="4000">
                <a:solidFill>
                  <a:schemeClr val="dk1"/>
                </a:solidFill>
              </a:rPr>
              <a:t>👎) and a mechanis</a:t>
            </a:r>
            <a:r>
              <a:rPr lang="en-US" sz="4000">
                <a:solidFill>
                  <a:schemeClr val="dk1"/>
                </a:solidFill>
              </a:rPr>
              <a:t>m to add textual feedback (labeling) </a:t>
            </a:r>
            <a:endParaRPr b="1" i="0" sz="4000">
              <a:solidFill>
                <a:schemeClr val="dk1"/>
              </a:solidFill>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Gill Sans"/>
              <a:buNone/>
            </a:pPr>
            <a:r>
              <a:rPr lang="en-US" sz="6600"/>
              <a:t>Funding</a:t>
            </a:r>
            <a:endParaRPr/>
          </a:p>
        </p:txBody>
      </p:sp>
      <p:sp>
        <p:nvSpPr>
          <p:cNvPr id="195" name="Google Shape;195;p14"/>
          <p:cNvSpPr txBox="1"/>
          <p:nvPr>
            <p:ph idx="1" type="body"/>
          </p:nvPr>
        </p:nvSpPr>
        <p:spPr>
          <a:xfrm>
            <a:off x="838200" y="1825625"/>
            <a:ext cx="10515600" cy="477270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Dawn Chorus Proceeds (one for DC, one for PT)</a:t>
            </a:r>
            <a:endParaRPr/>
          </a:p>
          <a:p>
            <a:pPr indent="-228600" lvl="0" marL="228600" rtl="0" algn="l">
              <a:lnSpc>
                <a:spcPct val="90000"/>
              </a:lnSpc>
              <a:spcBef>
                <a:spcPts val="1000"/>
              </a:spcBef>
              <a:spcAft>
                <a:spcPts val="0"/>
              </a:spcAft>
              <a:buClr>
                <a:schemeClr val="dk1"/>
              </a:buClr>
              <a:buSzPts val="3200"/>
              <a:buChar char="•"/>
            </a:pPr>
            <a:r>
              <a:rPr lang="en-US" sz="3200"/>
              <a:t>This Week in Science (need more than 2K)</a:t>
            </a:r>
            <a:endParaRPr sz="3200"/>
          </a:p>
          <a:p>
            <a:pPr indent="-298450" lvl="1" marL="685800" rtl="0" algn="l">
              <a:lnSpc>
                <a:spcPct val="90000"/>
              </a:lnSpc>
              <a:spcBef>
                <a:spcPts val="1000"/>
              </a:spcBef>
              <a:spcAft>
                <a:spcPts val="0"/>
              </a:spcAft>
              <a:buSzPts val="2900"/>
              <a:buChar char="•"/>
            </a:pPr>
            <a:r>
              <a:rPr lang="en-US" sz="2900"/>
              <a:t>Need 640 more to hit 1000</a:t>
            </a:r>
            <a:endParaRPr sz="2900"/>
          </a:p>
          <a:p>
            <a:pPr indent="-298450" lvl="1" marL="685800" rtl="0" algn="l">
              <a:lnSpc>
                <a:spcPct val="90000"/>
              </a:lnSpc>
              <a:spcBef>
                <a:spcPts val="1000"/>
              </a:spcBef>
              <a:spcAft>
                <a:spcPts val="0"/>
              </a:spcAft>
              <a:buClr>
                <a:schemeClr val="dk1"/>
              </a:buClr>
              <a:buSzPts val="2900"/>
              <a:buChar char="•"/>
            </a:pPr>
            <a:r>
              <a:rPr lang="en-US" sz="2900"/>
              <a:t>Specialized versions (</a:t>
            </a:r>
            <a:r>
              <a:rPr i="1" lang="en-US" sz="2900"/>
              <a:t>This week in Public Health </a:t>
            </a:r>
            <a:r>
              <a:rPr lang="en-US" sz="2900"/>
              <a:t>for APHA)</a:t>
            </a:r>
            <a:endParaRPr sz="2900"/>
          </a:p>
          <a:p>
            <a:pPr indent="-228600" lvl="0" marL="228600" rtl="0" algn="l">
              <a:lnSpc>
                <a:spcPct val="90000"/>
              </a:lnSpc>
              <a:spcBef>
                <a:spcPts val="1000"/>
              </a:spcBef>
              <a:spcAft>
                <a:spcPts val="0"/>
              </a:spcAft>
              <a:buClr>
                <a:schemeClr val="dk1"/>
              </a:buClr>
              <a:buSzPts val="3200"/>
              <a:buChar char="•"/>
            </a:pPr>
            <a:r>
              <a:rPr lang="en-US" sz="3200"/>
              <a:t>SBIRs (NIA </a:t>
            </a:r>
            <a:r>
              <a:rPr b="1" lang="en-US" sz="3200">
                <a:solidFill>
                  <a:srgbClr val="C00000"/>
                </a:solidFill>
              </a:rPr>
              <a:t>high priority, </a:t>
            </a:r>
            <a:r>
              <a:rPr lang="en-US" sz="3200"/>
              <a:t>NSF)</a:t>
            </a:r>
            <a:endParaRPr/>
          </a:p>
          <a:p>
            <a:pPr indent="-228600" lvl="0" marL="228600" rtl="0" algn="l">
              <a:lnSpc>
                <a:spcPct val="90000"/>
              </a:lnSpc>
              <a:spcBef>
                <a:spcPts val="1000"/>
              </a:spcBef>
              <a:spcAft>
                <a:spcPts val="0"/>
              </a:spcAft>
              <a:buClr>
                <a:schemeClr val="dk1"/>
              </a:buClr>
              <a:buSzPts val="3200"/>
              <a:buChar char="•"/>
            </a:pPr>
            <a:r>
              <a:rPr lang="en-US" sz="3200"/>
              <a:t>Seed Round 🡪 20%</a:t>
            </a:r>
            <a:endParaRPr/>
          </a:p>
          <a:p>
            <a:pPr indent="-228600" lvl="0" marL="228600" rtl="0" algn="l">
              <a:lnSpc>
                <a:spcPct val="90000"/>
              </a:lnSpc>
              <a:spcBef>
                <a:spcPts val="1000"/>
              </a:spcBef>
              <a:spcAft>
                <a:spcPts val="0"/>
              </a:spcAft>
              <a:buClr>
                <a:schemeClr val="dk1"/>
              </a:buClr>
              <a:buSzPts val="3200"/>
              <a:buChar char="•"/>
            </a:pPr>
            <a:r>
              <a:rPr lang="en-US" sz="3200"/>
              <a:t>Making a run at libraries and hospital systems again</a:t>
            </a:r>
            <a:endParaRPr sz="3200"/>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9" name="Shape 199"/>
        <p:cNvGrpSpPr/>
        <p:nvPr/>
      </p:nvGrpSpPr>
      <p:grpSpPr>
        <a:xfrm>
          <a:off x="0" y="0"/>
          <a:ext cx="0" cy="0"/>
          <a:chOff x="0" y="0"/>
          <a:chExt cx="0" cy="0"/>
        </a:xfrm>
      </p:grpSpPr>
      <p:sp>
        <p:nvSpPr>
          <p:cNvPr id="200" name="Google Shape;200;p15"/>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text, outdoor, person, dark&#10;&#10;Description automatically generated" id="201" name="Google Shape;201;p15"/>
          <p:cNvPicPr preferRelativeResize="0"/>
          <p:nvPr/>
        </p:nvPicPr>
        <p:blipFill rotWithShape="1">
          <a:blip r:embed="rId3">
            <a:alphaModFix amt="50000"/>
          </a:blip>
          <a:srcRect b="663" l="0" r="0" t="43087"/>
          <a:stretch/>
        </p:blipFill>
        <p:spPr>
          <a:xfrm>
            <a:off x="20" y="1"/>
            <a:ext cx="12191980" cy="6857999"/>
          </a:xfrm>
          <a:prstGeom prst="rect">
            <a:avLst/>
          </a:prstGeom>
          <a:noFill/>
          <a:ln>
            <a:noFill/>
          </a:ln>
        </p:spPr>
      </p:pic>
      <p:sp>
        <p:nvSpPr>
          <p:cNvPr id="202" name="Google Shape;202;p15"/>
          <p:cNvSpPr txBox="1"/>
          <p:nvPr>
            <p:ph type="ctrTitle"/>
          </p:nvPr>
        </p:nvSpPr>
        <p:spPr>
          <a:xfrm>
            <a:off x="1524000" y="1122362"/>
            <a:ext cx="9144000" cy="290051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7200"/>
              <a:buFont typeface="Gill Sans"/>
              <a:buNone/>
            </a:pPr>
            <a:r>
              <a:rPr lang="en-US" sz="7200">
                <a:solidFill>
                  <a:srgbClr val="FFFFFF"/>
                </a:solidFill>
              </a:rPr>
              <a:t>PubTrawlr V4</a:t>
            </a:r>
            <a:endParaRPr/>
          </a:p>
        </p:txBody>
      </p:sp>
      <p:sp>
        <p:nvSpPr>
          <p:cNvPr id="203" name="Google Shape;203;p15"/>
          <p:cNvSpPr txBox="1"/>
          <p:nvPr>
            <p:ph idx="1" type="subTitle"/>
          </p:nvPr>
        </p:nvSpPr>
        <p:spPr>
          <a:xfrm>
            <a:off x="1524000" y="4159404"/>
            <a:ext cx="9144000" cy="109839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t/>
            </a:r>
            <a:endParaRPr>
              <a:solidFill>
                <a:srgbClr val="FFFFFF"/>
              </a:solidFill>
            </a:endParaRPr>
          </a:p>
          <a:p>
            <a:pPr indent="0" lvl="0" marL="0" rtl="0" algn="ctr">
              <a:lnSpc>
                <a:spcPct val="90000"/>
              </a:lnSpc>
              <a:spcBef>
                <a:spcPts val="1000"/>
              </a:spcBef>
              <a:spcAft>
                <a:spcPts val="0"/>
              </a:spcAft>
              <a:buClr>
                <a:srgbClr val="FFFFFF"/>
              </a:buClr>
              <a:buSzPts val="3200"/>
              <a:buNone/>
            </a:pPr>
            <a:r>
              <a:rPr lang="en-US" sz="3200">
                <a:solidFill>
                  <a:srgbClr val="FFFFFF"/>
                </a:solidFill>
              </a:rPr>
              <a:t>January 2026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7" name="Shape 207"/>
        <p:cNvGrpSpPr/>
        <p:nvPr/>
      </p:nvGrpSpPr>
      <p:grpSpPr>
        <a:xfrm>
          <a:off x="0" y="0"/>
          <a:ext cx="0" cy="0"/>
          <a:chOff x="0" y="0"/>
          <a:chExt cx="0" cy="0"/>
        </a:xfrm>
      </p:grpSpPr>
      <p:sp>
        <p:nvSpPr>
          <p:cNvPr id="208" name="Google Shape;20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7200"/>
              <a:buFont typeface="Gill Sans"/>
              <a:buNone/>
            </a:pPr>
            <a:r>
              <a:rPr lang="en-US" sz="7200">
                <a:solidFill>
                  <a:schemeClr val="lt1"/>
                </a:solidFill>
              </a:rPr>
              <a:t>Features</a:t>
            </a:r>
            <a:endParaRPr/>
          </a:p>
        </p:txBody>
      </p:sp>
      <p:sp>
        <p:nvSpPr>
          <p:cNvPr id="209" name="Google Shape;209;p16"/>
          <p:cNvSpPr txBox="1"/>
          <p:nvPr>
            <p:ph idx="1" type="body"/>
          </p:nvPr>
        </p:nvSpPr>
        <p:spPr>
          <a:xfrm>
            <a:off x="838200" y="1825625"/>
            <a:ext cx="10515600" cy="4351338"/>
          </a:xfrm>
          <a:prstGeom prst="rect">
            <a:avLst/>
          </a:prstGeom>
          <a:solidFill>
            <a:schemeClr val="dk1"/>
          </a:solidFill>
          <a:ln>
            <a:noFill/>
          </a:ln>
        </p:spPr>
        <p:txBody>
          <a:bodyPr anchorCtr="0" anchor="ctr" bIns="45700" lIns="91425" spcFirstLastPara="1" rIns="91425" wrap="square" tIns="45700">
            <a:normAutofit/>
          </a:bodyPr>
          <a:lstStyle/>
          <a:p>
            <a:pPr indent="-273050" lvl="0" marL="228600" rtl="0" algn="l">
              <a:lnSpc>
                <a:spcPct val="90000"/>
              </a:lnSpc>
              <a:spcBef>
                <a:spcPts val="0"/>
              </a:spcBef>
              <a:spcAft>
                <a:spcPts val="0"/>
              </a:spcAft>
              <a:buClr>
                <a:schemeClr val="lt1"/>
              </a:buClr>
              <a:buSzPts val="4300"/>
              <a:buChar char="•"/>
            </a:pPr>
            <a:r>
              <a:rPr lang="en-US" sz="4300">
                <a:solidFill>
                  <a:schemeClr val="lt1"/>
                </a:solidFill>
              </a:rPr>
              <a:t>Hypothesis testing</a:t>
            </a:r>
            <a:endParaRPr sz="3100"/>
          </a:p>
          <a:p>
            <a:pPr indent="-273050" lvl="0" marL="228600" rtl="0" algn="l">
              <a:lnSpc>
                <a:spcPct val="90000"/>
              </a:lnSpc>
              <a:spcBef>
                <a:spcPts val="1000"/>
              </a:spcBef>
              <a:spcAft>
                <a:spcPts val="0"/>
              </a:spcAft>
              <a:buClr>
                <a:schemeClr val="lt1"/>
              </a:buClr>
              <a:buSzPts val="4300"/>
              <a:buChar char="•"/>
            </a:pPr>
            <a:r>
              <a:rPr lang="en-US" sz="4300">
                <a:solidFill>
                  <a:schemeClr val="lt1"/>
                </a:solidFill>
              </a:rPr>
              <a:t>Meta/Mega analyses (by extracting data from tables)</a:t>
            </a:r>
            <a:endParaRPr sz="3100"/>
          </a:p>
          <a:p>
            <a:pPr indent="-273050" lvl="0" marL="228600" rtl="0" algn="l">
              <a:lnSpc>
                <a:spcPct val="90000"/>
              </a:lnSpc>
              <a:spcBef>
                <a:spcPts val="1000"/>
              </a:spcBef>
              <a:spcAft>
                <a:spcPts val="0"/>
              </a:spcAft>
              <a:buClr>
                <a:schemeClr val="lt1"/>
              </a:buClr>
              <a:buSzPts val="4300"/>
              <a:buChar char="•"/>
            </a:pPr>
            <a:r>
              <a:rPr lang="en-US" sz="4300">
                <a:solidFill>
                  <a:schemeClr val="lt1"/>
                </a:solidFill>
              </a:rPr>
              <a:t>Identifying Research gaps </a:t>
            </a:r>
            <a:endParaRPr sz="3100"/>
          </a:p>
          <a:p>
            <a:pPr indent="-228600" lvl="1" marL="685800" rtl="0" algn="l">
              <a:lnSpc>
                <a:spcPct val="90000"/>
              </a:lnSpc>
              <a:spcBef>
                <a:spcPts val="500"/>
              </a:spcBef>
              <a:spcAft>
                <a:spcPts val="0"/>
              </a:spcAft>
              <a:buClr>
                <a:schemeClr val="lt1"/>
              </a:buClr>
              <a:buSzPts val="3600"/>
              <a:buChar char="•"/>
            </a:pPr>
            <a:r>
              <a:rPr lang="en-US" sz="3900">
                <a:solidFill>
                  <a:schemeClr val="lt1"/>
                </a:solidFill>
              </a:rPr>
              <a:t>Predicting answers based on current research</a:t>
            </a:r>
            <a:r>
              <a:rPr lang="en-US" sz="3600">
                <a:solidFill>
                  <a:schemeClr val="lt1"/>
                </a:solidFill>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55439ed648_0_0"/>
          <p:cNvSpPr txBox="1"/>
          <p:nvPr/>
        </p:nvSpPr>
        <p:spPr>
          <a:xfrm>
            <a:off x="0" y="1655195"/>
            <a:ext cx="1588800" cy="2586000"/>
          </a:xfrm>
          <a:prstGeom prst="rect">
            <a:avLst/>
          </a:prstGeom>
          <a:solidFill>
            <a:srgbClr val="7030A0"/>
          </a:solidFill>
          <a:ln>
            <a:noFill/>
          </a:ln>
          <a:effectLst>
            <a:outerShdw blurRad="44450" algn="ctr" dir="5400000" dist="27940">
              <a:srgbClr val="000000">
                <a:alpha val="3176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Welcome</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15" name="Google Shape;215;g155439ed648_0_0"/>
          <p:cNvSpPr txBox="1"/>
          <p:nvPr/>
        </p:nvSpPr>
        <p:spPr>
          <a:xfrm>
            <a:off x="1936600" y="1655196"/>
            <a:ext cx="1588800" cy="2586000"/>
          </a:xfrm>
          <a:prstGeom prst="rect">
            <a:avLst/>
          </a:prstGeom>
          <a:solidFill>
            <a:srgbClr val="7030A0"/>
          </a:solidFill>
          <a:ln>
            <a:noFill/>
          </a:ln>
          <a:effectLst>
            <a:outerShdw blurRad="44450" algn="ctr" dir="5400000" dist="27940">
              <a:srgbClr val="000000">
                <a:alpha val="3176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Chatbot Engage</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Research or Laymen?</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16" name="Google Shape;216;g155439ed648_0_0"/>
          <p:cNvSpPr txBox="1"/>
          <p:nvPr/>
        </p:nvSpPr>
        <p:spPr>
          <a:xfrm>
            <a:off x="3966125" y="688739"/>
            <a:ext cx="1588800" cy="2586000"/>
          </a:xfrm>
          <a:prstGeom prst="rect">
            <a:avLst/>
          </a:prstGeom>
          <a:solidFill>
            <a:srgbClr val="7030A0"/>
          </a:solidFill>
          <a:ln>
            <a:noFill/>
          </a:ln>
          <a:effectLst>
            <a:outerShdw blurRad="44450" algn="ctr" dir="5400000" dist="27940">
              <a:srgbClr val="000000">
                <a:alpha val="3176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Research </a:t>
            </a:r>
            <a:r>
              <a:rPr lang="en-US" sz="1800">
                <a:solidFill>
                  <a:schemeClr val="lt1"/>
                </a:solidFill>
                <a:latin typeface="Gill Sans"/>
                <a:ea typeface="Gill Sans"/>
                <a:cs typeface="Gill Sans"/>
                <a:sym typeface="Gill Sans"/>
              </a:rPr>
              <a:t>Chatbot </a:t>
            </a:r>
            <a:endParaRPr sz="1800">
              <a:solidFill>
                <a:schemeClr val="lt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What is the topic?</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What is desired outcome?</a:t>
            </a:r>
            <a:endParaRPr sz="1800">
              <a:solidFill>
                <a:schemeClr val="lt1"/>
              </a:solidFill>
              <a:latin typeface="Gill Sans"/>
              <a:ea typeface="Gill Sans"/>
              <a:cs typeface="Gill Sans"/>
              <a:sym typeface="Gill Sans"/>
            </a:endParaRPr>
          </a:p>
        </p:txBody>
      </p:sp>
      <p:sp>
        <p:nvSpPr>
          <p:cNvPr id="217" name="Google Shape;217;g155439ed648_0_0"/>
          <p:cNvSpPr txBox="1"/>
          <p:nvPr/>
        </p:nvSpPr>
        <p:spPr>
          <a:xfrm>
            <a:off x="3966125" y="3577289"/>
            <a:ext cx="1588800" cy="2862900"/>
          </a:xfrm>
          <a:prstGeom prst="rect">
            <a:avLst/>
          </a:prstGeom>
          <a:solidFill>
            <a:srgbClr val="7030A0"/>
          </a:solidFill>
          <a:ln>
            <a:noFill/>
          </a:ln>
          <a:effectLst>
            <a:outerShdw blurRad="44450" algn="ctr" dir="5400000" dist="27940">
              <a:srgbClr val="000000">
                <a:alpha val="3176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Laymen</a:t>
            </a:r>
            <a:r>
              <a:rPr lang="en-US" sz="1800">
                <a:solidFill>
                  <a:schemeClr val="lt1"/>
                </a:solidFill>
                <a:latin typeface="Gill Sans"/>
                <a:ea typeface="Gill Sans"/>
                <a:cs typeface="Gill Sans"/>
                <a:sym typeface="Gill Sans"/>
              </a:rPr>
              <a:t> Chatbot </a:t>
            </a:r>
            <a:endParaRPr sz="1800">
              <a:solidFill>
                <a:schemeClr val="lt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What is the topic?</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What is desired outcome?</a:t>
            </a:r>
            <a:endParaRPr sz="1800">
              <a:solidFill>
                <a:schemeClr val="lt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18" name="Google Shape;218;g155439ed648_0_0"/>
          <p:cNvSpPr txBox="1"/>
          <p:nvPr/>
        </p:nvSpPr>
        <p:spPr>
          <a:xfrm>
            <a:off x="5995650" y="688750"/>
            <a:ext cx="4709400" cy="2586000"/>
          </a:xfrm>
          <a:prstGeom prst="rect">
            <a:avLst/>
          </a:prstGeom>
          <a:solidFill>
            <a:srgbClr val="7030A0"/>
          </a:solidFill>
          <a:ln>
            <a:noFill/>
          </a:ln>
          <a:effectLst>
            <a:outerShdw blurRad="44450" algn="ctr" dir="5400000" dist="27940">
              <a:srgbClr val="000000">
                <a:alpha val="3176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Research</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Chatbot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What resources </a:t>
            </a:r>
            <a:r>
              <a:rPr lang="en-US" sz="1800">
                <a:solidFill>
                  <a:schemeClr val="lt1"/>
                </a:solidFill>
                <a:latin typeface="Gill Sans"/>
                <a:ea typeface="Gill Sans"/>
                <a:cs typeface="Gill Sans"/>
                <a:sym typeface="Gill Sans"/>
              </a:rPr>
              <a:t>would</a:t>
            </a:r>
            <a:r>
              <a:rPr lang="en-US" sz="1800">
                <a:solidFill>
                  <a:schemeClr val="lt1"/>
                </a:solidFill>
                <a:latin typeface="Gill Sans"/>
                <a:ea typeface="Gill Sans"/>
                <a:cs typeface="Gill Sans"/>
                <a:sym typeface="Gill Sans"/>
              </a:rPr>
              <a:t> you like? We recommend.</a:t>
            </a:r>
            <a:endParaRPr sz="1800">
              <a:solidFill>
                <a:schemeClr val="lt1"/>
              </a:solidFill>
              <a:latin typeface="Gill Sans"/>
              <a:ea typeface="Gill Sans"/>
              <a:cs typeface="Gill Sans"/>
              <a:sym typeface="Gill Sans"/>
            </a:endParaRPr>
          </a:p>
          <a:p>
            <a:pPr indent="-342900" lvl="0" marL="457200" marR="0" rtl="0" algn="ctr">
              <a:spcBef>
                <a:spcPts val="0"/>
              </a:spcBef>
              <a:spcAft>
                <a:spcPts val="0"/>
              </a:spcAft>
              <a:buClr>
                <a:schemeClr val="lt1"/>
              </a:buClr>
              <a:buSzPts val="1800"/>
              <a:buFont typeface="Gill Sans"/>
              <a:buChar char="-"/>
            </a:pPr>
            <a:r>
              <a:rPr lang="en-US" sz="1800">
                <a:solidFill>
                  <a:schemeClr val="lt1"/>
                </a:solidFill>
                <a:latin typeface="Gill Sans"/>
                <a:ea typeface="Gill Sans"/>
                <a:cs typeface="Gill Sans"/>
                <a:sym typeface="Gill Sans"/>
              </a:rPr>
              <a:t>See full results? (static research listing)</a:t>
            </a:r>
            <a:endParaRPr sz="1800">
              <a:solidFill>
                <a:schemeClr val="lt1"/>
              </a:solidFill>
              <a:latin typeface="Gill Sans"/>
              <a:ea typeface="Gill Sans"/>
              <a:cs typeface="Gill Sans"/>
              <a:sym typeface="Gill Sans"/>
            </a:endParaRPr>
          </a:p>
          <a:p>
            <a:pPr indent="-342900" lvl="0" marL="457200" marR="0" rtl="0" algn="ctr">
              <a:spcBef>
                <a:spcPts val="0"/>
              </a:spcBef>
              <a:spcAft>
                <a:spcPts val="0"/>
              </a:spcAft>
              <a:buClr>
                <a:schemeClr val="lt1"/>
              </a:buClr>
              <a:buSzPts val="1800"/>
              <a:buFont typeface="Gill Sans"/>
              <a:buChar char="-"/>
            </a:pPr>
            <a:r>
              <a:rPr lang="en-US" sz="1800">
                <a:solidFill>
                  <a:schemeClr val="lt1"/>
                </a:solidFill>
                <a:latin typeface="Gill Sans"/>
                <a:ea typeface="Gill Sans"/>
                <a:cs typeface="Gill Sans"/>
                <a:sym typeface="Gill Sans"/>
              </a:rPr>
              <a:t>vid, external articles, intros to peers on platform, linkedin profiles, etc.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19" name="Google Shape;219;g155439ed648_0_0"/>
          <p:cNvSpPr txBox="1"/>
          <p:nvPr/>
        </p:nvSpPr>
        <p:spPr>
          <a:xfrm>
            <a:off x="5995650" y="3577300"/>
            <a:ext cx="4709400" cy="2031900"/>
          </a:xfrm>
          <a:prstGeom prst="rect">
            <a:avLst/>
          </a:prstGeom>
          <a:solidFill>
            <a:srgbClr val="7030A0"/>
          </a:solidFill>
          <a:ln>
            <a:noFill/>
          </a:ln>
          <a:effectLst>
            <a:outerShdw blurRad="44450" algn="ctr" dir="5400000" dist="27940">
              <a:srgbClr val="000000">
                <a:alpha val="3176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Laymen Chatbot </a:t>
            </a:r>
            <a:endParaRPr sz="1800">
              <a:solidFill>
                <a:schemeClr val="lt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What resources would you like? We recommend…</a:t>
            </a:r>
            <a:endParaRPr sz="1800">
              <a:solidFill>
                <a:schemeClr val="lt1"/>
              </a:solidFill>
              <a:latin typeface="Gill Sans"/>
              <a:ea typeface="Gill Sans"/>
              <a:cs typeface="Gill Sans"/>
              <a:sym typeface="Gill Sans"/>
            </a:endParaRPr>
          </a:p>
          <a:p>
            <a:pPr indent="-342900" lvl="0" marL="457200" marR="0" rtl="0" algn="l">
              <a:spcBef>
                <a:spcPts val="0"/>
              </a:spcBef>
              <a:spcAft>
                <a:spcPts val="0"/>
              </a:spcAft>
              <a:buClr>
                <a:schemeClr val="lt1"/>
              </a:buClr>
              <a:buSzPts val="1800"/>
              <a:buFont typeface="Gill Sans"/>
              <a:buChar char="-"/>
            </a:pPr>
            <a:r>
              <a:rPr lang="en-US" sz="1800">
                <a:solidFill>
                  <a:schemeClr val="lt1"/>
                </a:solidFill>
                <a:latin typeface="Gill Sans"/>
                <a:ea typeface="Gill Sans"/>
                <a:cs typeface="Gill Sans"/>
                <a:sym typeface="Gill Sans"/>
              </a:rPr>
              <a:t>vid, articles, introductions, etc.</a:t>
            </a:r>
            <a:endParaRPr sz="1800">
              <a:solidFill>
                <a:schemeClr val="lt1"/>
              </a:solidFill>
              <a:latin typeface="Gill Sans"/>
              <a:ea typeface="Gill Sans"/>
              <a:cs typeface="Gill Sans"/>
              <a:sym typeface="Gill Sans"/>
            </a:endParaRPr>
          </a:p>
          <a:p>
            <a:pPr indent="-342900" lvl="0" marL="457200" marR="0" rtl="0" algn="l">
              <a:spcBef>
                <a:spcPts val="0"/>
              </a:spcBef>
              <a:spcAft>
                <a:spcPts val="0"/>
              </a:spcAft>
              <a:buClr>
                <a:schemeClr val="lt1"/>
              </a:buClr>
              <a:buSzPts val="1800"/>
              <a:buFont typeface="Gill Sans"/>
              <a:buChar char="-"/>
            </a:pPr>
            <a:r>
              <a:rPr lang="en-US" sz="1800">
                <a:solidFill>
                  <a:schemeClr val="lt1"/>
                </a:solidFill>
                <a:latin typeface="Gill Sans"/>
                <a:ea typeface="Gill Sans"/>
                <a:cs typeface="Gill Sans"/>
                <a:sym typeface="Gill Sans"/>
              </a:rPr>
              <a:t>check all that apply</a:t>
            </a:r>
            <a:endParaRPr sz="1800">
              <a:solidFill>
                <a:schemeClr val="lt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55439ed648_0_22"/>
          <p:cNvSpPr txBox="1"/>
          <p:nvPr/>
        </p:nvSpPr>
        <p:spPr>
          <a:xfrm>
            <a:off x="178425" y="224125"/>
            <a:ext cx="4709400" cy="923400"/>
          </a:xfrm>
          <a:prstGeom prst="rect">
            <a:avLst/>
          </a:prstGeom>
          <a:solidFill>
            <a:srgbClr val="7030A0"/>
          </a:solidFill>
          <a:ln>
            <a:noFill/>
          </a:ln>
          <a:effectLst>
            <a:outerShdw blurRad="44450" algn="ctr" dir="5400000" dist="27940">
              <a:srgbClr val="000000">
                <a:alpha val="3176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Report Output (via email and on platform under “reports” or the like)</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25" name="Google Shape;225;g155439ed648_0_22"/>
          <p:cNvSpPr/>
          <p:nvPr/>
        </p:nvSpPr>
        <p:spPr>
          <a:xfrm>
            <a:off x="5408350" y="130075"/>
            <a:ext cx="4367400" cy="654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155439ed648_0_22"/>
          <p:cNvSpPr txBox="1"/>
          <p:nvPr/>
        </p:nvSpPr>
        <p:spPr>
          <a:xfrm>
            <a:off x="5408350" y="102225"/>
            <a:ext cx="4144500" cy="653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latin typeface="Gill Sans"/>
                <a:ea typeface="Gill Sans"/>
                <a:cs typeface="Gill Sans"/>
                <a:sym typeface="Gill Sans"/>
              </a:rPr>
              <a:t> Researcher’s Premium Report:</a:t>
            </a:r>
            <a:endParaRPr b="1" sz="1500">
              <a:latin typeface="Gill Sans"/>
              <a:ea typeface="Gill Sans"/>
              <a:cs typeface="Gill Sans"/>
              <a:sym typeface="Gill Sans"/>
            </a:endParaRPr>
          </a:p>
          <a:p>
            <a:pPr indent="0" lvl="0" marL="0" rtl="0" algn="l">
              <a:spcBef>
                <a:spcPts val="0"/>
              </a:spcBef>
              <a:spcAft>
                <a:spcPts val="0"/>
              </a:spcAft>
              <a:buNone/>
            </a:pPr>
            <a:r>
              <a:t/>
            </a:r>
            <a:endParaRPr sz="1500">
              <a:latin typeface="Gill Sans"/>
              <a:ea typeface="Gill Sans"/>
              <a:cs typeface="Gill Sans"/>
              <a:sym typeface="Gill Sans"/>
            </a:endParaRPr>
          </a:p>
          <a:p>
            <a:pPr indent="-323850" lvl="0" marL="457200" rtl="0" algn="l">
              <a:spcBef>
                <a:spcPts val="0"/>
              </a:spcBef>
              <a:spcAft>
                <a:spcPts val="0"/>
              </a:spcAft>
              <a:buSzPts val="1500"/>
              <a:buFont typeface="Gill Sans"/>
              <a:buChar char="-"/>
            </a:pPr>
            <a:r>
              <a:rPr lang="en-US" sz="1500">
                <a:latin typeface="Gill Sans"/>
                <a:ea typeface="Gill Sans"/>
                <a:cs typeface="Gill Sans"/>
                <a:sym typeface="Gill Sans"/>
              </a:rPr>
              <a:t>Summary:</a:t>
            </a:r>
            <a:endParaRPr sz="1500">
              <a:latin typeface="Gill Sans"/>
              <a:ea typeface="Gill Sans"/>
              <a:cs typeface="Gill Sans"/>
              <a:sym typeface="Gill Sans"/>
            </a:endParaRPr>
          </a:p>
          <a:p>
            <a:pPr indent="-323850" lvl="1" marL="914400" rtl="0" algn="l">
              <a:spcBef>
                <a:spcPts val="0"/>
              </a:spcBef>
              <a:spcAft>
                <a:spcPts val="0"/>
              </a:spcAft>
              <a:buSzPts val="1500"/>
              <a:buFont typeface="Gill Sans"/>
              <a:buChar char="-"/>
            </a:pPr>
            <a:r>
              <a:rPr lang="en-US" sz="1500">
                <a:latin typeface="Gill Sans"/>
                <a:ea typeface="Gill Sans"/>
                <a:cs typeface="Gill Sans"/>
                <a:sym typeface="Gill Sans"/>
              </a:rPr>
              <a:t>Topic, Desired Outcome, Chosen Resources</a:t>
            </a:r>
            <a:endParaRPr sz="1500">
              <a:latin typeface="Gill Sans"/>
              <a:ea typeface="Gill Sans"/>
              <a:cs typeface="Gill Sans"/>
              <a:sym typeface="Gill Sans"/>
            </a:endParaRPr>
          </a:p>
          <a:p>
            <a:pPr indent="0" lvl="0" marL="0" rtl="0" algn="l">
              <a:spcBef>
                <a:spcPts val="0"/>
              </a:spcBef>
              <a:spcAft>
                <a:spcPts val="0"/>
              </a:spcAft>
              <a:buNone/>
            </a:pPr>
            <a:r>
              <a:t/>
            </a:r>
            <a:endParaRPr sz="1500">
              <a:latin typeface="Gill Sans"/>
              <a:ea typeface="Gill Sans"/>
              <a:cs typeface="Gill Sans"/>
              <a:sym typeface="Gill Sans"/>
            </a:endParaRPr>
          </a:p>
          <a:p>
            <a:pPr indent="-323850" lvl="0" marL="457200" rtl="0" algn="l">
              <a:spcBef>
                <a:spcPts val="0"/>
              </a:spcBef>
              <a:spcAft>
                <a:spcPts val="0"/>
              </a:spcAft>
              <a:buSzPts val="1500"/>
              <a:buFont typeface="Gill Sans"/>
              <a:buChar char="-"/>
            </a:pPr>
            <a:r>
              <a:rPr lang="en-US" sz="1500">
                <a:latin typeface="Gill Sans"/>
                <a:ea typeface="Gill Sans"/>
                <a:cs typeface="Gill Sans"/>
                <a:sym typeface="Gill Sans"/>
              </a:rPr>
              <a:t>Links to publications (links to PT listing)</a:t>
            </a:r>
            <a:endParaRPr sz="1500">
              <a:latin typeface="Gill Sans"/>
              <a:ea typeface="Gill Sans"/>
              <a:cs typeface="Gill Sans"/>
              <a:sym typeface="Gill Sans"/>
            </a:endParaRPr>
          </a:p>
          <a:p>
            <a:pPr indent="-323850" lvl="0" marL="457200" rtl="0" algn="l">
              <a:spcBef>
                <a:spcPts val="0"/>
              </a:spcBef>
              <a:spcAft>
                <a:spcPts val="0"/>
              </a:spcAft>
              <a:buSzPts val="1500"/>
              <a:buFont typeface="Gill Sans"/>
              <a:buChar char="-"/>
            </a:pPr>
            <a:r>
              <a:rPr lang="en-US" sz="1500">
                <a:latin typeface="Gill Sans"/>
                <a:ea typeface="Gill Sans"/>
                <a:cs typeface="Gill Sans"/>
                <a:sym typeface="Gill Sans"/>
              </a:rPr>
              <a:t>Links to external articles (</a:t>
            </a:r>
            <a:r>
              <a:rPr lang="en-US" sz="1500">
                <a:latin typeface="Gill Sans"/>
                <a:ea typeface="Gill Sans"/>
                <a:cs typeface="Gill Sans"/>
                <a:sym typeface="Gill Sans"/>
              </a:rPr>
              <a:t>embedded</a:t>
            </a:r>
            <a:r>
              <a:rPr lang="en-US" sz="1500">
                <a:latin typeface="Gill Sans"/>
                <a:ea typeface="Gill Sans"/>
                <a:cs typeface="Gill Sans"/>
                <a:sym typeface="Gill Sans"/>
              </a:rPr>
              <a:t> in report)</a:t>
            </a:r>
            <a:endParaRPr sz="1500">
              <a:latin typeface="Gill Sans"/>
              <a:ea typeface="Gill Sans"/>
              <a:cs typeface="Gill Sans"/>
              <a:sym typeface="Gill Sans"/>
            </a:endParaRPr>
          </a:p>
          <a:p>
            <a:pPr indent="-323850" lvl="0" marL="457200" rtl="0" algn="l">
              <a:spcBef>
                <a:spcPts val="0"/>
              </a:spcBef>
              <a:spcAft>
                <a:spcPts val="0"/>
              </a:spcAft>
              <a:buSzPts val="1500"/>
              <a:buFont typeface="Gill Sans"/>
              <a:buChar char="-"/>
            </a:pPr>
            <a:r>
              <a:rPr lang="en-US" sz="1500">
                <a:latin typeface="Gill Sans"/>
                <a:ea typeface="Gill Sans"/>
                <a:cs typeface="Gill Sans"/>
                <a:sym typeface="Gill Sans"/>
              </a:rPr>
              <a:t>Links to external videos (embedded in report) </a:t>
            </a:r>
            <a:endParaRPr sz="1500">
              <a:latin typeface="Gill Sans"/>
              <a:ea typeface="Gill Sans"/>
              <a:cs typeface="Gill Sans"/>
              <a:sym typeface="Gill Sans"/>
            </a:endParaRPr>
          </a:p>
          <a:p>
            <a:pPr indent="-323850" lvl="0" marL="457200" rtl="0" algn="l">
              <a:spcBef>
                <a:spcPts val="0"/>
              </a:spcBef>
              <a:spcAft>
                <a:spcPts val="0"/>
              </a:spcAft>
              <a:buSzPts val="1500"/>
              <a:buFont typeface="Gill Sans"/>
              <a:buChar char="-"/>
            </a:pPr>
            <a:r>
              <a:rPr lang="en-US" sz="1500">
                <a:latin typeface="Gill Sans"/>
                <a:ea typeface="Gill Sans"/>
                <a:cs typeface="Gill Sans"/>
                <a:sym typeface="Gill Sans"/>
              </a:rPr>
              <a:t>Links/introductions to profiles (PT user profiles with similar activity)</a:t>
            </a:r>
            <a:endParaRPr sz="1500">
              <a:latin typeface="Gill Sans"/>
              <a:ea typeface="Gill Sans"/>
              <a:cs typeface="Gill Sans"/>
              <a:sym typeface="Gill Sans"/>
            </a:endParaRPr>
          </a:p>
          <a:p>
            <a:pPr indent="0" lvl="0" marL="0" rtl="0" algn="l">
              <a:spcBef>
                <a:spcPts val="0"/>
              </a:spcBef>
              <a:spcAft>
                <a:spcPts val="0"/>
              </a:spcAft>
              <a:buNone/>
            </a:pPr>
            <a:r>
              <a:t/>
            </a:r>
            <a:endParaRPr sz="1500">
              <a:latin typeface="Gill Sans"/>
              <a:ea typeface="Gill Sans"/>
              <a:cs typeface="Gill Sans"/>
              <a:sym typeface="Gill Sans"/>
            </a:endParaRPr>
          </a:p>
          <a:p>
            <a:pPr indent="-323850" lvl="0" marL="457200" rtl="0" algn="l">
              <a:lnSpc>
                <a:spcPct val="90000"/>
              </a:lnSpc>
              <a:spcBef>
                <a:spcPts val="0"/>
              </a:spcBef>
              <a:spcAft>
                <a:spcPts val="0"/>
              </a:spcAft>
              <a:buClr>
                <a:schemeClr val="dk1"/>
              </a:buClr>
              <a:buSzPts val="1500"/>
              <a:buChar char="-"/>
            </a:pPr>
            <a:r>
              <a:rPr lang="en-US" sz="1500" u="sng">
                <a:solidFill>
                  <a:schemeClr val="dk1"/>
                </a:solidFill>
                <a:latin typeface="Gill Sans"/>
                <a:ea typeface="Gill Sans"/>
                <a:cs typeface="Gill Sans"/>
                <a:sym typeface="Gill Sans"/>
              </a:rPr>
              <a:t>Full static results</a:t>
            </a:r>
            <a:endParaRPr sz="1500" u="sng">
              <a:solidFill>
                <a:schemeClr val="dk1"/>
              </a:solidFill>
              <a:latin typeface="Gill Sans"/>
              <a:ea typeface="Gill Sans"/>
              <a:cs typeface="Gill Sans"/>
              <a:sym typeface="Gill Sans"/>
            </a:endParaRPr>
          </a:p>
          <a:p>
            <a:pPr indent="-323850" lvl="1" marL="914400" rtl="0" algn="l">
              <a:lnSpc>
                <a:spcPct val="90000"/>
              </a:lnSpc>
              <a:spcBef>
                <a:spcPts val="500"/>
              </a:spcBef>
              <a:spcAft>
                <a:spcPts val="0"/>
              </a:spcAft>
              <a:buClr>
                <a:schemeClr val="dk1"/>
              </a:buClr>
              <a:buSzPts val="1500"/>
              <a:buChar char="-"/>
            </a:pPr>
            <a:r>
              <a:rPr lang="en-US" sz="1500">
                <a:solidFill>
                  <a:schemeClr val="dk1"/>
                </a:solidFill>
                <a:latin typeface="Gill Sans"/>
                <a:ea typeface="Gill Sans"/>
                <a:cs typeface="Gill Sans"/>
                <a:sym typeface="Gill Sans"/>
              </a:rPr>
              <a:t>Summaries and simplifications of all papers (Open AI or other method)</a:t>
            </a:r>
            <a:endParaRPr sz="1500">
              <a:solidFill>
                <a:schemeClr val="dk1"/>
              </a:solidFill>
              <a:latin typeface="Gill Sans"/>
              <a:ea typeface="Gill Sans"/>
              <a:cs typeface="Gill Sans"/>
              <a:sym typeface="Gill Sans"/>
            </a:endParaRPr>
          </a:p>
          <a:p>
            <a:pPr indent="-323850" lvl="0" marL="457200" rtl="0" algn="l">
              <a:lnSpc>
                <a:spcPct val="90000"/>
              </a:lnSpc>
              <a:spcBef>
                <a:spcPts val="1000"/>
              </a:spcBef>
              <a:spcAft>
                <a:spcPts val="0"/>
              </a:spcAft>
              <a:buClr>
                <a:schemeClr val="dk1"/>
              </a:buClr>
              <a:buSzPts val="1500"/>
              <a:buChar char="-"/>
            </a:pPr>
            <a:r>
              <a:rPr lang="en-US" sz="1500">
                <a:solidFill>
                  <a:schemeClr val="dk1"/>
                </a:solidFill>
                <a:latin typeface="Gill Sans"/>
                <a:ea typeface="Gill Sans"/>
                <a:cs typeface="Gill Sans"/>
                <a:sym typeface="Gill Sans"/>
              </a:rPr>
              <a:t>Syntheses, Review, or meta-analytic articles</a:t>
            </a:r>
            <a:endParaRPr sz="1500">
              <a:solidFill>
                <a:schemeClr val="dk1"/>
              </a:solidFill>
              <a:latin typeface="Gill Sans"/>
              <a:ea typeface="Gill Sans"/>
              <a:cs typeface="Gill Sans"/>
              <a:sym typeface="Gill Sans"/>
            </a:endParaRPr>
          </a:p>
          <a:p>
            <a:pPr indent="-323850" lvl="0" marL="457200" rtl="0" algn="l">
              <a:lnSpc>
                <a:spcPct val="90000"/>
              </a:lnSpc>
              <a:spcBef>
                <a:spcPts val="1000"/>
              </a:spcBef>
              <a:spcAft>
                <a:spcPts val="0"/>
              </a:spcAft>
              <a:buClr>
                <a:schemeClr val="dk1"/>
              </a:buClr>
              <a:buSzPts val="1500"/>
              <a:buChar char="-"/>
            </a:pPr>
            <a:r>
              <a:rPr lang="en-US" sz="1500">
                <a:solidFill>
                  <a:schemeClr val="dk1"/>
                </a:solidFill>
                <a:latin typeface="Gill Sans"/>
                <a:ea typeface="Gill Sans"/>
                <a:cs typeface="Gill Sans"/>
                <a:sym typeface="Gill Sans"/>
              </a:rPr>
              <a:t>Highly cited papers (above a threshold, </a:t>
            </a:r>
            <a:r>
              <a:rPr i="1" lang="en-US" sz="1500">
                <a:solidFill>
                  <a:schemeClr val="dk1"/>
                </a:solidFill>
                <a:latin typeface="Gill Sans"/>
                <a:ea typeface="Gill Sans"/>
                <a:cs typeface="Gill Sans"/>
                <a:sym typeface="Gill Sans"/>
              </a:rPr>
              <a:t>icite</a:t>
            </a:r>
            <a:r>
              <a:rPr lang="en-US" sz="1500">
                <a:solidFill>
                  <a:schemeClr val="dk1"/>
                </a:solidFill>
                <a:latin typeface="Gill Sans"/>
                <a:ea typeface="Gill Sans"/>
                <a:cs typeface="Gill Sans"/>
                <a:sym typeface="Gill Sans"/>
              </a:rPr>
              <a:t> metrics)</a:t>
            </a:r>
            <a:endParaRPr sz="1500">
              <a:solidFill>
                <a:schemeClr val="dk1"/>
              </a:solidFill>
              <a:latin typeface="Gill Sans"/>
              <a:ea typeface="Gill Sans"/>
              <a:cs typeface="Gill Sans"/>
              <a:sym typeface="Gill Sans"/>
            </a:endParaRPr>
          </a:p>
          <a:p>
            <a:pPr indent="-323850" lvl="0" marL="457200" rtl="0" algn="l">
              <a:lnSpc>
                <a:spcPct val="90000"/>
              </a:lnSpc>
              <a:spcBef>
                <a:spcPts val="1000"/>
              </a:spcBef>
              <a:spcAft>
                <a:spcPts val="0"/>
              </a:spcAft>
              <a:buClr>
                <a:schemeClr val="dk1"/>
              </a:buClr>
              <a:buSzPts val="1500"/>
              <a:buChar char="-"/>
            </a:pPr>
            <a:r>
              <a:rPr lang="en-US" sz="1500">
                <a:solidFill>
                  <a:schemeClr val="dk1"/>
                </a:solidFill>
                <a:latin typeface="Gill Sans"/>
                <a:ea typeface="Gill Sans"/>
                <a:cs typeface="Gill Sans"/>
                <a:sym typeface="Gill Sans"/>
              </a:rPr>
              <a:t>Paper that are open-access (unpaywall API)</a:t>
            </a:r>
            <a:endParaRPr sz="1500">
              <a:solidFill>
                <a:schemeClr val="dk1"/>
              </a:solidFill>
              <a:latin typeface="Gill Sans"/>
              <a:ea typeface="Gill Sans"/>
              <a:cs typeface="Gill Sans"/>
              <a:sym typeface="Gill Sans"/>
            </a:endParaRPr>
          </a:p>
          <a:p>
            <a:pPr indent="-323850" lvl="0" marL="457200" rtl="0" algn="l">
              <a:lnSpc>
                <a:spcPct val="90000"/>
              </a:lnSpc>
              <a:spcBef>
                <a:spcPts val="1000"/>
              </a:spcBef>
              <a:spcAft>
                <a:spcPts val="0"/>
              </a:spcAft>
              <a:buClr>
                <a:schemeClr val="dk1"/>
              </a:buClr>
              <a:buSzPts val="1500"/>
              <a:buChar char="-"/>
            </a:pPr>
            <a:r>
              <a:rPr lang="en-US" sz="1500">
                <a:solidFill>
                  <a:schemeClr val="dk1"/>
                </a:solidFill>
                <a:latin typeface="Gill Sans"/>
                <a:ea typeface="Gill Sans"/>
                <a:cs typeface="Gill Sans"/>
                <a:sym typeface="Gill Sans"/>
              </a:rPr>
              <a:t>Downloadable citation databases (RIS)</a:t>
            </a:r>
            <a:endParaRPr sz="1500">
              <a:solidFill>
                <a:schemeClr val="dk1"/>
              </a:solidFill>
              <a:latin typeface="Gill Sans"/>
              <a:ea typeface="Gill Sans"/>
              <a:cs typeface="Gill Sans"/>
              <a:sym typeface="Gill Sans"/>
            </a:endParaRPr>
          </a:p>
          <a:p>
            <a:pPr indent="0" lvl="0" marL="0" rtl="0" algn="l">
              <a:lnSpc>
                <a:spcPct val="90000"/>
              </a:lnSpc>
              <a:spcBef>
                <a:spcPts val="1000"/>
              </a:spcBef>
              <a:spcAft>
                <a:spcPts val="0"/>
              </a:spcAft>
              <a:buNone/>
            </a:pPr>
            <a:r>
              <a:t/>
            </a:r>
            <a:endParaRPr sz="1500">
              <a:solidFill>
                <a:schemeClr val="dk1"/>
              </a:solidFill>
              <a:latin typeface="Gill Sans"/>
              <a:ea typeface="Gill Sans"/>
              <a:cs typeface="Gill Sans"/>
              <a:sym typeface="Gill Sans"/>
            </a:endParaRPr>
          </a:p>
          <a:p>
            <a:pPr indent="-323850" lvl="0" marL="457200" rtl="0" algn="l">
              <a:lnSpc>
                <a:spcPct val="90000"/>
              </a:lnSpc>
              <a:spcBef>
                <a:spcPts val="1000"/>
              </a:spcBef>
              <a:spcAft>
                <a:spcPts val="0"/>
              </a:spcAft>
              <a:buClr>
                <a:schemeClr val="dk1"/>
              </a:buClr>
              <a:buSzPts val="1500"/>
              <a:buFont typeface="Gill Sans"/>
              <a:buChar char="-"/>
            </a:pPr>
            <a:r>
              <a:rPr lang="en-US" sz="1500" u="sng">
                <a:solidFill>
                  <a:schemeClr val="dk1"/>
                </a:solidFill>
                <a:latin typeface="Gill Sans"/>
                <a:ea typeface="Gill Sans"/>
                <a:cs typeface="Gill Sans"/>
                <a:sym typeface="Gill Sans"/>
              </a:rPr>
              <a:t>Full Dynamic Results:</a:t>
            </a:r>
            <a:endParaRPr sz="1500" u="sng">
              <a:solidFill>
                <a:schemeClr val="dk1"/>
              </a:solidFill>
              <a:latin typeface="Gill Sans"/>
              <a:ea typeface="Gill Sans"/>
              <a:cs typeface="Gill Sans"/>
              <a:sym typeface="Gill Sans"/>
            </a:endParaRPr>
          </a:p>
          <a:p>
            <a:pPr indent="-323850" lvl="0" marL="457200" rtl="0" algn="l">
              <a:lnSpc>
                <a:spcPct val="90000"/>
              </a:lnSpc>
              <a:spcBef>
                <a:spcPts val="0"/>
              </a:spcBef>
              <a:spcAft>
                <a:spcPts val="0"/>
              </a:spcAft>
              <a:buClr>
                <a:schemeClr val="dk1"/>
              </a:buClr>
              <a:buSzPts val="1500"/>
              <a:buFont typeface="Gill Sans"/>
              <a:buChar char="-"/>
            </a:pPr>
            <a:r>
              <a:rPr lang="en-US" sz="1500">
                <a:solidFill>
                  <a:schemeClr val="dk1"/>
                </a:solidFill>
                <a:latin typeface="Gill Sans"/>
                <a:ea typeface="Gill Sans"/>
                <a:cs typeface="Gill Sans"/>
                <a:sym typeface="Gill Sans"/>
              </a:rPr>
              <a:t>Descriptive and Content Visualizations</a:t>
            </a:r>
            <a:endParaRPr sz="1500">
              <a:solidFill>
                <a:schemeClr val="dk1"/>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550c54a59f_1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7400"/>
              <a:t>Mission</a:t>
            </a:r>
            <a:endParaRPr sz="7400"/>
          </a:p>
        </p:txBody>
      </p:sp>
      <p:sp>
        <p:nvSpPr>
          <p:cNvPr id="105" name="Google Shape;105;g1550c54a59f_1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3300"/>
              <a:t>Science is a public good. </a:t>
            </a:r>
            <a:endParaRPr sz="3300"/>
          </a:p>
          <a:p>
            <a:pPr indent="0" lvl="0" marL="0" rtl="0" algn="l">
              <a:spcBef>
                <a:spcPts val="1000"/>
              </a:spcBef>
              <a:spcAft>
                <a:spcPts val="0"/>
              </a:spcAft>
              <a:buNone/>
            </a:pPr>
            <a:r>
              <a:t/>
            </a:r>
            <a:endParaRPr sz="3300"/>
          </a:p>
          <a:p>
            <a:pPr indent="0" lvl="0" marL="0" rtl="0" algn="l">
              <a:spcBef>
                <a:spcPts val="1000"/>
              </a:spcBef>
              <a:spcAft>
                <a:spcPts val="0"/>
              </a:spcAft>
              <a:buNone/>
            </a:pPr>
            <a:r>
              <a:rPr lang="en-US" sz="3300"/>
              <a:t>We can reduce the </a:t>
            </a:r>
            <a:r>
              <a:rPr lang="en-US" sz="3300"/>
              <a:t>implementation</a:t>
            </a:r>
            <a:r>
              <a:rPr lang="en-US" sz="3300"/>
              <a:t> gap, reduce research waste, and accelerate the uptake of research findings, while making it accessible to all levels of education. We can do this while generating monetary value for our company and shareholders.</a:t>
            </a:r>
            <a:endParaRPr sz="3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Gill Sans"/>
              <a:buNone/>
            </a:pPr>
            <a:r>
              <a:rPr lang="en-US" sz="7200"/>
              <a:t>PT Goals for Q4</a:t>
            </a:r>
            <a:endParaRPr/>
          </a:p>
        </p:txBody>
      </p:sp>
      <p:sp>
        <p:nvSpPr>
          <p:cNvPr id="111" name="Google Shape;111;p2"/>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We want to be more responsive, adaptive, and in line different user journeys </a:t>
            </a:r>
            <a:endParaRPr/>
          </a:p>
          <a:p>
            <a:pPr indent="-228600" lvl="1" marL="685800" rtl="0" algn="l">
              <a:lnSpc>
                <a:spcPct val="90000"/>
              </a:lnSpc>
              <a:spcBef>
                <a:spcPts val="500"/>
              </a:spcBef>
              <a:spcAft>
                <a:spcPts val="0"/>
              </a:spcAft>
              <a:buClr>
                <a:schemeClr val="dk1"/>
              </a:buClr>
              <a:buSzPts val="2800"/>
              <a:buChar char="•"/>
            </a:pPr>
            <a:r>
              <a:rPr lang="en-US" sz="2800"/>
              <a:t>(high school student vs. parent vs. academic)</a:t>
            </a:r>
            <a:endParaRPr/>
          </a:p>
          <a:p>
            <a:pPr indent="-228600" lvl="0" marL="228600" rtl="0" algn="l">
              <a:lnSpc>
                <a:spcPct val="90000"/>
              </a:lnSpc>
              <a:spcBef>
                <a:spcPts val="1000"/>
              </a:spcBef>
              <a:spcAft>
                <a:spcPts val="0"/>
              </a:spcAft>
              <a:buClr>
                <a:schemeClr val="dk1"/>
              </a:buClr>
              <a:buSzPts val="3200"/>
              <a:buChar char="•"/>
            </a:pPr>
            <a:r>
              <a:rPr lang="en-US" sz="3200"/>
              <a:t>We want to provide a product that deliveries better information than our competitors</a:t>
            </a:r>
            <a:endParaRPr/>
          </a:p>
          <a:p>
            <a:pPr indent="-228600" lvl="0" marL="228600" rtl="0" algn="l">
              <a:lnSpc>
                <a:spcPct val="90000"/>
              </a:lnSpc>
              <a:spcBef>
                <a:spcPts val="1000"/>
              </a:spcBef>
              <a:spcAft>
                <a:spcPts val="0"/>
              </a:spcAft>
              <a:buClr>
                <a:schemeClr val="dk1"/>
              </a:buClr>
              <a:buSzPts val="3200"/>
              <a:buChar char="•"/>
            </a:pPr>
            <a:r>
              <a:rPr lang="en-US" sz="3200"/>
              <a:t>We </a:t>
            </a:r>
            <a:r>
              <a:rPr b="1" lang="en-US" sz="3200"/>
              <a:t>need</a:t>
            </a:r>
            <a:r>
              <a:rPr lang="en-US" sz="3200"/>
              <a:t> monetization stream</a:t>
            </a:r>
            <a:endParaRPr sz="3200"/>
          </a:p>
          <a:p>
            <a:pPr indent="-228600" lvl="0" marL="228600" rtl="0" algn="l">
              <a:lnSpc>
                <a:spcPct val="90000"/>
              </a:lnSpc>
              <a:spcBef>
                <a:spcPts val="1000"/>
              </a:spcBef>
              <a:spcAft>
                <a:spcPts val="0"/>
              </a:spcAft>
              <a:buSzPts val="3200"/>
              <a:buChar char="•"/>
            </a:pPr>
            <a:r>
              <a:rPr lang="en-US" sz="3200"/>
              <a:t>Tentative launch date 1/4/23 (2 year anniversary)</a:t>
            </a:r>
            <a:endParaRPr sz="3200"/>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Gill Sans"/>
              <a:buNone/>
            </a:pPr>
            <a:r>
              <a:rPr lang="en-US" sz="7200"/>
              <a:t>Categories of features</a:t>
            </a:r>
            <a:endParaRPr/>
          </a:p>
        </p:txBody>
      </p:sp>
      <p:sp>
        <p:nvSpPr>
          <p:cNvPr id="117" name="Google Shape;117;p3"/>
          <p:cNvSpPr txBox="1"/>
          <p:nvPr>
            <p:ph idx="1" type="body"/>
          </p:nvPr>
        </p:nvSpPr>
        <p:spPr>
          <a:xfrm>
            <a:off x="838200" y="1825625"/>
            <a:ext cx="10515600" cy="4351200"/>
          </a:xfrm>
          <a:prstGeom prst="rect">
            <a:avLst/>
          </a:prstGeom>
          <a:noFill/>
          <a:ln>
            <a:noFill/>
          </a:ln>
        </p:spPr>
        <p:txBody>
          <a:bodyPr anchorCtr="0" anchor="ctr" bIns="45700" lIns="91425" spcFirstLastPara="1" rIns="91425" wrap="square" tIns="45700">
            <a:normAutofit/>
          </a:bodyPr>
          <a:lstStyle/>
          <a:p>
            <a:pPr indent="-260350" lvl="0" marL="228600" rtl="0" algn="l">
              <a:lnSpc>
                <a:spcPct val="90000"/>
              </a:lnSpc>
              <a:spcBef>
                <a:spcPts val="0"/>
              </a:spcBef>
              <a:spcAft>
                <a:spcPts val="0"/>
              </a:spcAft>
              <a:buClr>
                <a:schemeClr val="dk1"/>
              </a:buClr>
              <a:buSzPts val="4100"/>
              <a:buAutoNum type="arabicPeriod"/>
            </a:pPr>
            <a:r>
              <a:rPr lang="en-US" sz="4100"/>
              <a:t>Improved search interface</a:t>
            </a:r>
            <a:endParaRPr sz="3300"/>
          </a:p>
          <a:p>
            <a:pPr indent="-260350" lvl="0" marL="228600" rtl="0" algn="l">
              <a:lnSpc>
                <a:spcPct val="90000"/>
              </a:lnSpc>
              <a:spcBef>
                <a:spcPts val="1000"/>
              </a:spcBef>
              <a:spcAft>
                <a:spcPts val="0"/>
              </a:spcAft>
              <a:buClr>
                <a:schemeClr val="dk1"/>
              </a:buClr>
              <a:buSzPts val="4100"/>
              <a:buAutoNum type="arabicPeriod"/>
            </a:pPr>
            <a:r>
              <a:rPr lang="en-US" sz="4100"/>
              <a:t>Integration of multiple databases</a:t>
            </a:r>
            <a:endParaRPr sz="3300"/>
          </a:p>
          <a:p>
            <a:pPr indent="-260350" lvl="0" marL="228600" rtl="0" algn="l">
              <a:lnSpc>
                <a:spcPct val="90000"/>
              </a:lnSpc>
              <a:spcBef>
                <a:spcPts val="1000"/>
              </a:spcBef>
              <a:spcAft>
                <a:spcPts val="0"/>
              </a:spcAft>
              <a:buClr>
                <a:schemeClr val="dk1"/>
              </a:buClr>
              <a:buSzPts val="4100"/>
              <a:buAutoNum type="arabicPeriod"/>
            </a:pPr>
            <a:r>
              <a:rPr lang="en-US" sz="4100"/>
              <a:t>Faster outputs and processing speed</a:t>
            </a:r>
            <a:endParaRPr sz="3300"/>
          </a:p>
          <a:p>
            <a:pPr indent="-260350" lvl="0" marL="228600" rtl="0" algn="l">
              <a:lnSpc>
                <a:spcPct val="90000"/>
              </a:lnSpc>
              <a:spcBef>
                <a:spcPts val="1000"/>
              </a:spcBef>
              <a:spcAft>
                <a:spcPts val="0"/>
              </a:spcAft>
              <a:buClr>
                <a:schemeClr val="dk1"/>
              </a:buClr>
              <a:buSzPts val="4100"/>
              <a:buAutoNum type="arabicPeriod"/>
            </a:pPr>
            <a:r>
              <a:rPr lang="en-US" sz="4100"/>
              <a:t>Connections to resources</a:t>
            </a:r>
            <a:endParaRPr sz="3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838200" y="365125"/>
            <a:ext cx="10515600" cy="1640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7200"/>
              <a:buFont typeface="Gill Sans"/>
              <a:buNone/>
            </a:pPr>
            <a:r>
              <a:rPr lang="en-US" sz="6100"/>
              <a:t>User </a:t>
            </a:r>
            <a:r>
              <a:rPr lang="en-US" sz="6100"/>
              <a:t>Interface</a:t>
            </a:r>
            <a:endParaRPr sz="6100"/>
          </a:p>
          <a:p>
            <a:pPr indent="0" lvl="0" marL="0" rtl="0" algn="ctr">
              <a:lnSpc>
                <a:spcPct val="90000"/>
              </a:lnSpc>
              <a:spcBef>
                <a:spcPts val="0"/>
              </a:spcBef>
              <a:spcAft>
                <a:spcPts val="0"/>
              </a:spcAft>
              <a:buClr>
                <a:schemeClr val="dk1"/>
              </a:buClr>
              <a:buSzPts val="7200"/>
              <a:buFont typeface="Gill Sans"/>
              <a:buNone/>
            </a:pPr>
            <a:r>
              <a:rPr lang="en-US" sz="6100"/>
              <a:t>User Experience</a:t>
            </a:r>
            <a:endParaRPr sz="6100"/>
          </a:p>
        </p:txBody>
      </p:sp>
      <p:sp>
        <p:nvSpPr>
          <p:cNvPr id="123" name="Google Shape;123;p4"/>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4000"/>
              <a:buChar char="•"/>
            </a:pPr>
            <a:r>
              <a:rPr lang="en-US" sz="4000"/>
              <a:t>Conversational AI: should interpret questions written in natural language</a:t>
            </a:r>
            <a:endParaRPr sz="3200"/>
          </a:p>
          <a:p>
            <a:pPr indent="-228600" lvl="0" marL="228600" rtl="0" algn="l">
              <a:lnSpc>
                <a:spcPct val="90000"/>
              </a:lnSpc>
              <a:spcBef>
                <a:spcPts val="1000"/>
              </a:spcBef>
              <a:spcAft>
                <a:spcPts val="0"/>
              </a:spcAft>
              <a:buClr>
                <a:schemeClr val="dk1"/>
              </a:buClr>
              <a:buSzPts val="3600"/>
              <a:buChar char="•"/>
            </a:pPr>
            <a:r>
              <a:rPr lang="en-US" sz="4000"/>
              <a:t>Providing filtering options as part of the search</a:t>
            </a:r>
            <a:r>
              <a:rPr lang="en-US" sz="3600"/>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Gill Sans"/>
              <a:buNone/>
            </a:pPr>
            <a:r>
              <a:rPr lang="en-US" sz="7200"/>
              <a:t>Ways to Query Databases</a:t>
            </a:r>
            <a:endParaRPr/>
          </a:p>
        </p:txBody>
      </p:sp>
      <p:sp>
        <p:nvSpPr>
          <p:cNvPr id="129" name="Google Shape;1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Options:</a:t>
            </a:r>
            <a:endParaRPr/>
          </a:p>
          <a:p>
            <a:pPr indent="-514350" lvl="0" marL="514350" rtl="0" algn="l">
              <a:lnSpc>
                <a:spcPct val="90000"/>
              </a:lnSpc>
              <a:spcBef>
                <a:spcPts val="1000"/>
              </a:spcBef>
              <a:spcAft>
                <a:spcPts val="0"/>
              </a:spcAft>
              <a:buClr>
                <a:schemeClr val="dk1"/>
              </a:buClr>
              <a:buSzPts val="2800"/>
              <a:buFont typeface="Gill Sans"/>
              <a:buAutoNum type="arabicPeriod"/>
            </a:pPr>
            <a:r>
              <a:rPr lang="en-US" u="sng">
                <a:solidFill>
                  <a:schemeClr val="hlink"/>
                </a:solidFill>
                <a:hlinkClick r:id="rId3"/>
              </a:rPr>
              <a:t>https://opensemanticsearch.org/</a:t>
            </a:r>
            <a:r>
              <a:rPr lang="en-US"/>
              <a:t> (seems like it would be comprehensive enough)</a:t>
            </a:r>
            <a:endParaRPr/>
          </a:p>
          <a:p>
            <a:pPr indent="-514350" lvl="0" marL="514350" rtl="0" algn="l">
              <a:lnSpc>
                <a:spcPct val="90000"/>
              </a:lnSpc>
              <a:spcBef>
                <a:spcPts val="1000"/>
              </a:spcBef>
              <a:spcAft>
                <a:spcPts val="0"/>
              </a:spcAft>
              <a:buClr>
                <a:schemeClr val="dk1"/>
              </a:buClr>
              <a:buSzPts val="2800"/>
              <a:buFont typeface="Gill Sans"/>
              <a:buAutoNum type="arabicPeriod"/>
            </a:pPr>
            <a:r>
              <a:rPr lang="en-US"/>
              <a:t>Spacy script that parses medical terms and qualifiers</a:t>
            </a:r>
            <a:endParaRPr/>
          </a:p>
          <a:p>
            <a:pPr indent="-514350" lvl="0" marL="514350" rtl="0" algn="l">
              <a:lnSpc>
                <a:spcPct val="90000"/>
              </a:lnSpc>
              <a:spcBef>
                <a:spcPts val="1000"/>
              </a:spcBef>
              <a:spcAft>
                <a:spcPts val="0"/>
              </a:spcAft>
              <a:buClr>
                <a:schemeClr val="dk1"/>
              </a:buClr>
              <a:buSzPts val="2800"/>
              <a:buFont typeface="Gill Sans"/>
              <a:buAutoNum type="arabicPeriod"/>
            </a:pPr>
            <a:r>
              <a:rPr lang="en-US"/>
              <a:t>MeSH + BERT with method to improve</a:t>
            </a:r>
            <a:endParaRPr/>
          </a:p>
          <a:p>
            <a:pPr indent="-457200" lvl="1" marL="914400" rtl="0" algn="l">
              <a:lnSpc>
                <a:spcPct val="90000"/>
              </a:lnSpc>
              <a:spcBef>
                <a:spcPts val="500"/>
              </a:spcBef>
              <a:spcAft>
                <a:spcPts val="0"/>
              </a:spcAft>
              <a:buClr>
                <a:schemeClr val="dk1"/>
              </a:buClr>
              <a:buSzPts val="2400"/>
              <a:buFont typeface="Gill Sans"/>
              <a:buAutoNum type="arabicPeriod"/>
            </a:pPr>
            <a:r>
              <a:rPr lang="en-US"/>
              <a:t>SBIR with Lehigh (submitted 8/25)</a:t>
            </a:r>
            <a:endParaRPr/>
          </a:p>
          <a:p>
            <a:pPr indent="-514350" lvl="0" marL="514350" rtl="0" algn="l">
              <a:lnSpc>
                <a:spcPct val="90000"/>
              </a:lnSpc>
              <a:spcBef>
                <a:spcPts val="1000"/>
              </a:spcBef>
              <a:spcAft>
                <a:spcPts val="0"/>
              </a:spcAft>
              <a:buClr>
                <a:schemeClr val="dk1"/>
              </a:buClr>
              <a:buSzPts val="2800"/>
              <a:buFont typeface="Gill Sans"/>
              <a:buAutoNum type="arabicPeriod"/>
            </a:pPr>
            <a:r>
              <a:rPr lang="en-US"/>
              <a:t>Continue with autocomplete; updated with MeSH full</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Gill Sans"/>
              <a:buNone/>
            </a:pPr>
            <a:r>
              <a:rPr lang="en-US" sz="7200"/>
              <a:t>Databases</a:t>
            </a:r>
            <a:endParaRPr/>
          </a:p>
        </p:txBody>
      </p:sp>
      <p:sp>
        <p:nvSpPr>
          <p:cNvPr id="135" name="Google Shape;135;p6"/>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p>
            <a:pPr indent="-247650" lvl="0" marL="228600" rtl="0" algn="l">
              <a:lnSpc>
                <a:spcPct val="90000"/>
              </a:lnSpc>
              <a:spcBef>
                <a:spcPts val="0"/>
              </a:spcBef>
              <a:spcAft>
                <a:spcPts val="0"/>
              </a:spcAft>
              <a:buClr>
                <a:schemeClr val="dk1"/>
              </a:buClr>
              <a:buSzPts val="3100"/>
              <a:buChar char="•"/>
            </a:pPr>
            <a:r>
              <a:rPr b="1" lang="en-US" sz="3100"/>
              <a:t>Scientific literature: </a:t>
            </a:r>
            <a:r>
              <a:rPr lang="en-US" sz="3100"/>
              <a:t>PubMed, ArXiv, ERIC, PLoS, ACSS</a:t>
            </a:r>
            <a:endParaRPr sz="3100"/>
          </a:p>
          <a:p>
            <a:pPr indent="-311150" lvl="1" marL="685800" rtl="0" algn="l">
              <a:lnSpc>
                <a:spcPct val="90000"/>
              </a:lnSpc>
              <a:spcBef>
                <a:spcPts val="0"/>
              </a:spcBef>
              <a:spcAft>
                <a:spcPts val="0"/>
              </a:spcAft>
              <a:buSzPts val="3100"/>
              <a:buChar char="•"/>
            </a:pPr>
            <a:r>
              <a:rPr lang="en-US" sz="3100"/>
              <a:t>Zim script</a:t>
            </a:r>
            <a:endParaRPr sz="3100"/>
          </a:p>
          <a:p>
            <a:pPr indent="-247650" lvl="0" marL="228600" rtl="0" algn="l">
              <a:lnSpc>
                <a:spcPct val="90000"/>
              </a:lnSpc>
              <a:spcBef>
                <a:spcPts val="1000"/>
              </a:spcBef>
              <a:spcAft>
                <a:spcPts val="0"/>
              </a:spcAft>
              <a:buClr>
                <a:schemeClr val="dk1"/>
              </a:buClr>
              <a:buSzPts val="3100"/>
              <a:buChar char="•"/>
            </a:pPr>
            <a:r>
              <a:rPr b="1" lang="en-US" sz="3100"/>
              <a:t>Clinical Trials: </a:t>
            </a:r>
            <a:r>
              <a:rPr lang="en-US" sz="3100"/>
              <a:t>(ctrdata package hits 3 databases, including international ones)</a:t>
            </a:r>
            <a:endParaRPr sz="3100"/>
          </a:p>
          <a:p>
            <a:pPr indent="-247650" lvl="0" marL="228600" rtl="0" algn="l">
              <a:lnSpc>
                <a:spcPct val="90000"/>
              </a:lnSpc>
              <a:spcBef>
                <a:spcPts val="1000"/>
              </a:spcBef>
              <a:spcAft>
                <a:spcPts val="0"/>
              </a:spcAft>
              <a:buClr>
                <a:schemeClr val="dk1"/>
              </a:buClr>
              <a:buSzPts val="3100"/>
              <a:buChar char="•"/>
            </a:pPr>
            <a:r>
              <a:rPr b="1" lang="en-US" sz="3100"/>
              <a:t>Popular science reads </a:t>
            </a:r>
            <a:r>
              <a:rPr lang="en-US" sz="3100"/>
              <a:t>(RSS feeds)</a:t>
            </a:r>
            <a:endParaRPr sz="3100"/>
          </a:p>
          <a:p>
            <a:pPr indent="-247650" lvl="0" marL="228600" rtl="0" algn="l">
              <a:lnSpc>
                <a:spcPct val="90000"/>
              </a:lnSpc>
              <a:spcBef>
                <a:spcPts val="1000"/>
              </a:spcBef>
              <a:spcAft>
                <a:spcPts val="0"/>
              </a:spcAft>
              <a:buClr>
                <a:schemeClr val="dk1"/>
              </a:buClr>
              <a:buSzPts val="3100"/>
              <a:buChar char="•"/>
            </a:pPr>
            <a:r>
              <a:rPr b="1" lang="en-US" sz="3100"/>
              <a:t>News: </a:t>
            </a:r>
            <a:r>
              <a:rPr lang="en-US" sz="3100"/>
              <a:t>Gdelt, Lexus Nexus?</a:t>
            </a:r>
            <a:endParaRPr sz="3100"/>
          </a:p>
          <a:p>
            <a:pPr indent="-247650" lvl="0" marL="228600" rtl="0" algn="l">
              <a:lnSpc>
                <a:spcPct val="90000"/>
              </a:lnSpc>
              <a:spcBef>
                <a:spcPts val="1000"/>
              </a:spcBef>
              <a:spcAft>
                <a:spcPts val="0"/>
              </a:spcAft>
              <a:buClr>
                <a:schemeClr val="dk1"/>
              </a:buClr>
              <a:buSzPts val="3100"/>
              <a:buChar char="•"/>
            </a:pPr>
            <a:r>
              <a:rPr b="1" lang="en-US" sz="3100"/>
              <a:t>Social Media: </a:t>
            </a:r>
            <a:r>
              <a:rPr lang="en-US" sz="3100"/>
              <a:t>Reddit, Twitter</a:t>
            </a:r>
            <a:endParaRPr sz="3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type="title"/>
          </p:nvPr>
        </p:nvSpPr>
        <p:spPr>
          <a:xfrm>
            <a:off x="831850" y="515389"/>
            <a:ext cx="10515600" cy="175314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Gill Sans"/>
              <a:buNone/>
            </a:pPr>
            <a:r>
              <a:rPr lang="en-US" sz="13800"/>
              <a:t>Output</a:t>
            </a:r>
            <a:r>
              <a:rPr lang="en-US" sz="9600"/>
              <a:t>	</a:t>
            </a:r>
            <a:endParaRPr/>
          </a:p>
        </p:txBody>
      </p:sp>
      <p:sp>
        <p:nvSpPr>
          <p:cNvPr id="141" name="Google Shape;141;p7"/>
          <p:cNvSpPr txBox="1"/>
          <p:nvPr>
            <p:ph idx="1" type="body"/>
          </p:nvPr>
        </p:nvSpPr>
        <p:spPr>
          <a:xfrm>
            <a:off x="844550" y="2268537"/>
            <a:ext cx="10515600" cy="3916132"/>
          </a:xfrm>
          <a:prstGeom prst="rect">
            <a:avLst/>
          </a:prstGeom>
          <a:noFill/>
          <a:ln>
            <a:noFill/>
          </a:ln>
        </p:spPr>
        <p:txBody>
          <a:bodyPr anchorCtr="0" anchor="t" bIns="45700" lIns="91425" spcFirstLastPara="1" rIns="91425" wrap="square" tIns="45700">
            <a:normAutofit/>
          </a:bodyPr>
          <a:lstStyle/>
          <a:p>
            <a:pPr indent="-571500" lvl="0" marL="571500" rtl="0" algn="l">
              <a:lnSpc>
                <a:spcPct val="90000"/>
              </a:lnSpc>
              <a:spcBef>
                <a:spcPts val="0"/>
              </a:spcBef>
              <a:spcAft>
                <a:spcPts val="0"/>
              </a:spcAft>
              <a:buClr>
                <a:schemeClr val="dk1"/>
              </a:buClr>
              <a:buSzPts val="3600"/>
              <a:buFont typeface="Arial"/>
              <a:buChar char="•"/>
            </a:pPr>
            <a:r>
              <a:rPr lang="en-US" sz="3600">
                <a:solidFill>
                  <a:schemeClr val="dk1"/>
                </a:solidFill>
              </a:rPr>
              <a:t>We won’t show all outputs at once.  People select a button or write a request on what they would want to see </a:t>
            </a:r>
            <a:endParaRPr/>
          </a:p>
          <a:p>
            <a:pPr indent="-342900" lvl="0" marL="571500" rtl="0" algn="l">
              <a:lnSpc>
                <a:spcPct val="90000"/>
              </a:lnSpc>
              <a:spcBef>
                <a:spcPts val="1000"/>
              </a:spcBef>
              <a:spcAft>
                <a:spcPts val="0"/>
              </a:spcAft>
              <a:buClr>
                <a:srgbClr val="888888"/>
              </a:buClr>
              <a:buSzPts val="3600"/>
              <a:buFont typeface="Arial"/>
              <a:buNone/>
            </a:pPr>
            <a:r>
              <a:t/>
            </a:r>
            <a:endParaRPr sz="3600">
              <a:solidFill>
                <a:schemeClr val="dk1"/>
              </a:solidFill>
            </a:endParaRPr>
          </a:p>
          <a:p>
            <a:pPr indent="0" lvl="0" marL="0" rtl="0" algn="l">
              <a:lnSpc>
                <a:spcPct val="90000"/>
              </a:lnSpc>
              <a:spcBef>
                <a:spcPts val="1000"/>
              </a:spcBef>
              <a:spcAft>
                <a:spcPts val="0"/>
              </a:spcAft>
              <a:buClr>
                <a:srgbClr val="888888"/>
              </a:buClr>
              <a:buSzPts val="3600"/>
              <a:buNone/>
            </a:pPr>
            <a:r>
              <a:t/>
            </a:r>
            <a:endParaRPr sz="3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nvSpPr>
        <p:spPr>
          <a:xfrm>
            <a:off x="2227550" y="429375"/>
            <a:ext cx="8080200" cy="585000"/>
          </a:xfrm>
          <a:prstGeom prst="rect">
            <a:avLst/>
          </a:prstGeom>
          <a:solidFill>
            <a:srgbClr val="F1C232"/>
          </a:solidFill>
          <a:ln cap="flat" cmpd="sng" w="2857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Gill Sans"/>
                <a:ea typeface="Gill Sans"/>
                <a:cs typeface="Gill Sans"/>
                <a:sym typeface="Gill Sans"/>
              </a:rPr>
              <a:t>What is the best treatment for Alzheimer’s?</a:t>
            </a:r>
            <a:endParaRPr/>
          </a:p>
        </p:txBody>
      </p:sp>
      <p:sp>
        <p:nvSpPr>
          <p:cNvPr id="147" name="Google Shape;147;p8"/>
          <p:cNvSpPr txBox="1"/>
          <p:nvPr/>
        </p:nvSpPr>
        <p:spPr>
          <a:xfrm>
            <a:off x="7059228" y="1501636"/>
            <a:ext cx="1882066" cy="646331"/>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Show me the review articles</a:t>
            </a:r>
            <a:endParaRPr/>
          </a:p>
        </p:txBody>
      </p:sp>
      <p:sp>
        <p:nvSpPr>
          <p:cNvPr id="148" name="Google Shape;148;p8"/>
          <p:cNvSpPr txBox="1"/>
          <p:nvPr/>
        </p:nvSpPr>
        <p:spPr>
          <a:xfrm>
            <a:off x="1552113" y="1447059"/>
            <a:ext cx="1882066" cy="923330"/>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Show me frequently occurring words</a:t>
            </a:r>
            <a:endParaRPr/>
          </a:p>
        </p:txBody>
      </p:sp>
      <p:sp>
        <p:nvSpPr>
          <p:cNvPr id="149" name="Google Shape;149;p8"/>
          <p:cNvSpPr txBox="1"/>
          <p:nvPr/>
        </p:nvSpPr>
        <p:spPr>
          <a:xfrm>
            <a:off x="7059228" y="2270967"/>
            <a:ext cx="1882066" cy="923330"/>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Summarize the top 10 articles in plain language</a:t>
            </a:r>
            <a:endParaRPr/>
          </a:p>
        </p:txBody>
      </p:sp>
      <p:sp>
        <p:nvSpPr>
          <p:cNvPr id="150" name="Google Shape;150;p8"/>
          <p:cNvSpPr txBox="1"/>
          <p:nvPr/>
        </p:nvSpPr>
        <p:spPr>
          <a:xfrm>
            <a:off x="1552113" y="2569214"/>
            <a:ext cx="1882066" cy="923330"/>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Who are the most influential researchers?</a:t>
            </a:r>
            <a:endParaRPr/>
          </a:p>
        </p:txBody>
      </p:sp>
      <p:sp>
        <p:nvSpPr>
          <p:cNvPr id="151" name="Google Shape;151;p8"/>
          <p:cNvSpPr txBox="1"/>
          <p:nvPr/>
        </p:nvSpPr>
        <p:spPr>
          <a:xfrm>
            <a:off x="4213934" y="1501636"/>
            <a:ext cx="1882066" cy="923330"/>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What are the most frequent topics?</a:t>
            </a:r>
            <a:endParaRPr/>
          </a:p>
        </p:txBody>
      </p:sp>
      <p:sp>
        <p:nvSpPr>
          <p:cNvPr id="152" name="Google Shape;152;p8"/>
          <p:cNvSpPr txBox="1"/>
          <p:nvPr/>
        </p:nvSpPr>
        <p:spPr>
          <a:xfrm>
            <a:off x="4213934" y="2579570"/>
            <a:ext cx="1882066" cy="923330"/>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What research groups are the most productive?</a:t>
            </a:r>
            <a:endParaRPr/>
          </a:p>
        </p:txBody>
      </p:sp>
      <p:sp>
        <p:nvSpPr>
          <p:cNvPr id="153" name="Google Shape;153;p8"/>
          <p:cNvSpPr txBox="1"/>
          <p:nvPr/>
        </p:nvSpPr>
        <p:spPr>
          <a:xfrm>
            <a:off x="7059228" y="3317298"/>
            <a:ext cx="1882066" cy="646331"/>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Link to all open access articles</a:t>
            </a:r>
            <a:endParaRPr/>
          </a:p>
        </p:txBody>
      </p:sp>
      <p:sp>
        <p:nvSpPr>
          <p:cNvPr id="154" name="Google Shape;154;p8"/>
          <p:cNvSpPr txBox="1"/>
          <p:nvPr/>
        </p:nvSpPr>
        <p:spPr>
          <a:xfrm>
            <a:off x="9413290" y="1501636"/>
            <a:ext cx="1882066" cy="923330"/>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What advocacy groups should I contact?</a:t>
            </a:r>
            <a:endParaRPr/>
          </a:p>
        </p:txBody>
      </p:sp>
      <p:sp>
        <p:nvSpPr>
          <p:cNvPr id="155" name="Google Shape;155;p8"/>
          <p:cNvSpPr txBox="1"/>
          <p:nvPr/>
        </p:nvSpPr>
        <p:spPr>
          <a:xfrm>
            <a:off x="9413290" y="2580136"/>
            <a:ext cx="1882066" cy="923330"/>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Wh</a:t>
            </a:r>
            <a:r>
              <a:rPr lang="en-US" sz="1800">
                <a:solidFill>
                  <a:schemeClr val="lt1"/>
                </a:solidFill>
                <a:latin typeface="Gill Sans"/>
                <a:ea typeface="Gill Sans"/>
                <a:cs typeface="Gill Sans"/>
                <a:sym typeface="Gill Sans"/>
              </a:rPr>
              <a:t>o </a:t>
            </a:r>
            <a:r>
              <a:rPr b="0" i="0" lang="en-US" sz="1800" u="none" cap="none" strike="noStrike">
                <a:solidFill>
                  <a:schemeClr val="lt1"/>
                </a:solidFill>
                <a:latin typeface="Gill Sans"/>
                <a:ea typeface="Gill Sans"/>
                <a:cs typeface="Gill Sans"/>
                <a:sym typeface="Gill Sans"/>
              </a:rPr>
              <a:t>are influencers in this area?</a:t>
            </a:r>
            <a:endParaRPr/>
          </a:p>
        </p:txBody>
      </p:sp>
      <p:sp>
        <p:nvSpPr>
          <p:cNvPr id="156" name="Google Shape;156;p8"/>
          <p:cNvSpPr txBox="1"/>
          <p:nvPr/>
        </p:nvSpPr>
        <p:spPr>
          <a:xfrm>
            <a:off x="7059228" y="4152963"/>
            <a:ext cx="1882066" cy="923330"/>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Show m</a:t>
            </a:r>
            <a:r>
              <a:rPr lang="en-US" sz="1800">
                <a:solidFill>
                  <a:schemeClr val="lt1"/>
                </a:solidFill>
                <a:latin typeface="Gill Sans"/>
                <a:ea typeface="Gill Sans"/>
                <a:cs typeface="Gill Sans"/>
                <a:sym typeface="Gill Sans"/>
              </a:rPr>
              <a:t>e</a:t>
            </a:r>
            <a:r>
              <a:rPr b="0" i="0" lang="en-US" sz="1800" u="none" cap="none" strike="noStrike">
                <a:solidFill>
                  <a:schemeClr val="lt1"/>
                </a:solidFill>
                <a:latin typeface="Gill Sans"/>
                <a:ea typeface="Gill Sans"/>
                <a:cs typeface="Gill Sans"/>
                <a:sym typeface="Gill Sans"/>
              </a:rPr>
              <a:t> popular science article on this topic</a:t>
            </a:r>
            <a:endParaRPr/>
          </a:p>
        </p:txBody>
      </p:sp>
      <p:sp>
        <p:nvSpPr>
          <p:cNvPr id="157" name="Google Shape;157;p8"/>
          <p:cNvSpPr txBox="1"/>
          <p:nvPr/>
        </p:nvSpPr>
        <p:spPr>
          <a:xfrm>
            <a:off x="1552113" y="3778057"/>
            <a:ext cx="1882066" cy="923330"/>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What clinical trials are in progress?</a:t>
            </a:r>
            <a:endParaRPr/>
          </a:p>
        </p:txBody>
      </p:sp>
      <p:sp>
        <p:nvSpPr>
          <p:cNvPr id="158" name="Google Shape;158;p8"/>
          <p:cNvSpPr txBox="1"/>
          <p:nvPr/>
        </p:nvSpPr>
        <p:spPr>
          <a:xfrm>
            <a:off x="4213934" y="3691298"/>
            <a:ext cx="1882200" cy="1200600"/>
          </a:xfrm>
          <a:prstGeom prst="rect">
            <a:avLst/>
          </a:prstGeom>
          <a:solidFill>
            <a:srgbClr val="7030A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Gill Sans"/>
                <a:ea typeface="Gill Sans"/>
                <a:cs typeface="Gill Sans"/>
                <a:sym typeface="Gill Sans"/>
              </a:rPr>
              <a:t>Visualize the research space and research gaps</a:t>
            </a:r>
            <a:endParaRPr sz="1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(UMAP, tSNE)</a:t>
            </a:r>
            <a:endParaRPr sz="1800">
              <a:solidFill>
                <a:schemeClr val="lt1"/>
              </a:solidFill>
              <a:latin typeface="Gill Sans"/>
              <a:ea typeface="Gill Sans"/>
              <a:cs typeface="Gill Sans"/>
              <a:sym typeface="Gill Sans"/>
            </a:endParaRPr>
          </a:p>
        </p:txBody>
      </p:sp>
      <p:sp>
        <p:nvSpPr>
          <p:cNvPr id="159" name="Google Shape;159;p8"/>
          <p:cNvSpPr txBox="1"/>
          <p:nvPr/>
        </p:nvSpPr>
        <p:spPr>
          <a:xfrm>
            <a:off x="1059875" y="5496800"/>
            <a:ext cx="6993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latin typeface="Gill Sans"/>
                <a:ea typeface="Gill Sans"/>
                <a:cs typeface="Gill Sans"/>
                <a:sym typeface="Gill Sans"/>
              </a:rPr>
              <a:t>We would develop a decision tree of options to help people navigate through different ways to tell the story of the literature</a:t>
            </a:r>
            <a:endParaRPr i="1" sz="1800">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2022-09-06T19:19:08Z</dcterms:created>
  <dc:creator>Jonathan Scaccia</dc:creator>
</cp:coreProperties>
</file>