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85" r:id="rId2"/>
    <p:sldId id="830" r:id="rId3"/>
    <p:sldId id="866" r:id="rId4"/>
    <p:sldId id="832" r:id="rId5"/>
    <p:sldId id="833" r:id="rId6"/>
    <p:sldId id="864" r:id="rId7"/>
    <p:sldId id="862" r:id="rId8"/>
    <p:sldId id="836" r:id="rId9"/>
    <p:sldId id="259" r:id="rId10"/>
    <p:sldId id="863" r:id="rId11"/>
    <p:sldId id="865" r:id="rId12"/>
    <p:sldId id="706" r:id="rId13"/>
    <p:sldId id="651" r:id="rId14"/>
    <p:sldId id="650" r:id="rId15"/>
    <p:sldId id="655" r:id="rId16"/>
    <p:sldId id="284" r:id="rId17"/>
    <p:sldId id="579" r:id="rId18"/>
    <p:sldId id="263" r:id="rId19"/>
    <p:sldId id="266" r:id="rId20"/>
    <p:sldId id="267" r:id="rId21"/>
    <p:sldId id="265" r:id="rId22"/>
    <p:sldId id="802" r:id="rId23"/>
    <p:sldId id="7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ita Saligram" initials="SS" lastIdx="7" clrIdx="0"/>
  <p:cmAuthor id="2" name="NALINI Saligra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937"/>
    <a:srgbClr val="FDBE57"/>
    <a:srgbClr val="70382D"/>
    <a:srgbClr val="FEE3B8"/>
    <a:srgbClr val="E2C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93058"/>
  </p:normalViewPr>
  <p:slideViewPr>
    <p:cSldViewPr>
      <p:cViewPr varScale="1">
        <p:scale>
          <a:sx n="109" d="100"/>
          <a:sy n="109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EDAA-6194-40BB-98BA-040D386AA742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1C77-D3F7-417E-9C3E-211933693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30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8669e3d8_7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728669e3d8_7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112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8669e3d8_7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728669e3d8_7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28669e3d8_7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728669e3d8_7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728669e3d8_7_1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24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28669e3d8_7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728669e3d8_7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609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4A6D-5B18-4148-A0FC-1E1E1283A8D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77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38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42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0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7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6" name="Google Shape;4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2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1C77-D3F7-417E-9C3E-211933693C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4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81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7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61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3CAFD3-F9E8-7D43-9A75-5AD7535FF5AB}" type="datetime1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Deepa Prahalad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188E24-B7AC-3644-8725-AEB0E875B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0"/>
          <p:cNvSpPr>
            <a:spLocks noGrp="1"/>
          </p:cNvSpPr>
          <p:nvPr>
            <p:ph type="title" hasCustomPrompt="1"/>
          </p:nvPr>
        </p:nvSpPr>
        <p:spPr>
          <a:xfrm>
            <a:off x="458399" y="321898"/>
            <a:ext cx="8700597" cy="609600"/>
          </a:xfrm>
          <a:prstGeom prst="rect">
            <a:avLst/>
          </a:prstGeom>
        </p:spPr>
        <p:txBody>
          <a:bodyPr vert="horz" lIns="104232" tIns="52116" rIns="104232" bIns="52116" rtlCol="0" anchor="ctr">
            <a:noAutofit/>
          </a:bodyPr>
          <a:lstStyle>
            <a:lvl1pPr algn="l">
              <a:def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0423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335408" y="6460745"/>
            <a:ext cx="0" cy="30956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931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50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143000" y="1143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91" r:id="rId3"/>
    <p:sldLayoutId id="2147483696" r:id="rId4"/>
    <p:sldLayoutId id="2147483700" r:id="rId5"/>
    <p:sldLayoutId id="2147483702" r:id="rId6"/>
    <p:sldLayoutId id="2147483703" r:id="rId7"/>
    <p:sldLayoutId id="2147483709" r:id="rId8"/>
    <p:sldLayoutId id="214748371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1.jpeg"/><Relationship Id="rId26" Type="http://schemas.openxmlformats.org/officeDocument/2006/relationships/image" Target="../media/image38.tiff"/><Relationship Id="rId39" Type="http://schemas.openxmlformats.org/officeDocument/2006/relationships/image" Target="../media/image15.jpeg"/><Relationship Id="rId21" Type="http://schemas.openxmlformats.org/officeDocument/2006/relationships/hyperlink" Target="http://arogyaworld.org/wp-content/uploads/2018/01/onemind-e1515983643567.png" TargetMode="External"/><Relationship Id="rId34" Type="http://schemas.openxmlformats.org/officeDocument/2006/relationships/image" Target="../media/image45.jpeg"/><Relationship Id="rId7" Type="http://schemas.openxmlformats.org/officeDocument/2006/relationships/image" Target="../media/image22.tiff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5" Type="http://schemas.openxmlformats.org/officeDocument/2006/relationships/image" Target="../media/image37.jpeg"/><Relationship Id="rId33" Type="http://schemas.openxmlformats.org/officeDocument/2006/relationships/image" Target="../media/image44.jpeg"/><Relationship Id="rId38" Type="http://schemas.openxmlformats.org/officeDocument/2006/relationships/image" Target="../media/image49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6.pn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5" Type="http://schemas.openxmlformats.org/officeDocument/2006/relationships/image" Target="../media/image20.png"/><Relationship Id="rId15" Type="http://schemas.openxmlformats.org/officeDocument/2006/relationships/image" Target="../media/image18.png"/><Relationship Id="rId23" Type="http://schemas.openxmlformats.org/officeDocument/2006/relationships/image" Target="../media/image35.png"/><Relationship Id="rId28" Type="http://schemas.openxmlformats.org/officeDocument/2006/relationships/hyperlink" Target="https://en.wikipedia.org/wiki/File:IMImobile_logo.svg" TargetMode="External"/><Relationship Id="rId36" Type="http://schemas.openxmlformats.org/officeDocument/2006/relationships/image" Target="../media/image47.jpeg"/><Relationship Id="rId10" Type="http://schemas.openxmlformats.org/officeDocument/2006/relationships/image" Target="../media/image25.tiff"/><Relationship Id="rId19" Type="http://schemas.openxmlformats.org/officeDocument/2006/relationships/image" Target="../media/image32.png"/><Relationship Id="rId31" Type="http://schemas.openxmlformats.org/officeDocument/2006/relationships/image" Target="../media/image42.jpeg"/><Relationship Id="rId4" Type="http://schemas.openxmlformats.org/officeDocument/2006/relationships/image" Target="../media/image19.jpeg"/><Relationship Id="rId9" Type="http://schemas.openxmlformats.org/officeDocument/2006/relationships/image" Target="../media/image24.tiff"/><Relationship Id="rId14" Type="http://schemas.openxmlformats.org/officeDocument/2006/relationships/package" Target="../embeddings/Microsoft_Word_Document.docx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23.tiff"/><Relationship Id="rId3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3.jpe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066800" y="5676900"/>
            <a:ext cx="7086600" cy="46038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8" descr="Arogya_PPT_Arrow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674688"/>
            <a:ext cx="44005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657600"/>
            <a:ext cx="9144000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3733800"/>
            <a:ext cx="5334000" cy="15240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6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E51937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CHANGING THE COURSE</a:t>
            </a:r>
            <a:br>
              <a:rPr lang="en-US" sz="3200" b="1" dirty="0">
                <a:solidFill>
                  <a:srgbClr val="E51937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</a:br>
            <a:r>
              <a:rPr lang="en-US" sz="3200" b="1" dirty="0">
                <a:solidFill>
                  <a:srgbClr val="E51937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OF CHRONIC DISEASE…</a:t>
            </a:r>
            <a:br>
              <a:rPr lang="en-US" sz="3200" b="1" dirty="0">
                <a:solidFill>
                  <a:srgbClr val="E51937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</a:br>
            <a:r>
              <a:rPr lang="en-US" sz="3200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One Community at a Time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152400" y="5867400"/>
            <a:ext cx="8153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75" b="1" i="1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075" b="1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in Sanskrit means good health. More literally to live a life without disease.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75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Chronic non-communicable diseases called NCDs, include heart diseases, cancer, diabetes and chronic lung diseases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B552B9-6669-AE4D-ADEC-47DBAEA19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5382514"/>
            <a:ext cx="1454150" cy="1454150"/>
          </a:xfrm>
          <a:prstGeom prst="rect">
            <a:avLst/>
          </a:prstGeom>
        </p:spPr>
      </p:pic>
      <p:pic>
        <p:nvPicPr>
          <p:cNvPr id="11" name="Picture 10" descr="ArogyaWorld_Logo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758" y="132598"/>
            <a:ext cx="1399942" cy="55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79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75;p10">
            <a:extLst>
              <a:ext uri="{FF2B5EF4-FFF2-40B4-BE49-F238E27FC236}">
                <a16:creationId xmlns:a16="http://schemas.microsoft.com/office/drawing/2014/main" id="{458042A3-60E7-2C40-A7F0-1606BC8FC7C1}"/>
              </a:ext>
            </a:extLst>
          </p:cNvPr>
          <p:cNvSpPr txBox="1"/>
          <p:nvPr/>
        </p:nvSpPr>
        <p:spPr>
          <a:xfrm>
            <a:off x="295469" y="528773"/>
            <a:ext cx="876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WE WORK ALL OVER INDIA</a:t>
            </a:r>
            <a:endParaRPr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81EAD-92EE-5D46-BE32-A8ECBA2CF18A}"/>
              </a:ext>
            </a:extLst>
          </p:cNvPr>
          <p:cNvSpPr txBox="1"/>
          <p:nvPr/>
        </p:nvSpPr>
        <p:spPr>
          <a:xfrm>
            <a:off x="5272647" y="2839765"/>
            <a:ext cx="185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B050"/>
                </a:solidFill>
                <a:latin typeface="Montserrat" pitchFamily="2" charset="77"/>
              </a:rPr>
              <a:t>mDiabetes</a:t>
            </a:r>
            <a:r>
              <a:rPr lang="en-US" sz="1200" b="1" dirty="0">
                <a:solidFill>
                  <a:srgbClr val="C00000"/>
                </a:solidFill>
                <a:latin typeface="Montserrat" pitchFamily="2" charset="77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Gujarat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Karnataka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Himachal Pradesh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Madhya Pradesh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Maharashtra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Rajasthan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Tamil Nadu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West Bengal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97593-3D6D-A74C-BC45-7E50AC3602C9}"/>
              </a:ext>
            </a:extLst>
          </p:cNvPr>
          <p:cNvSpPr txBox="1"/>
          <p:nvPr/>
        </p:nvSpPr>
        <p:spPr>
          <a:xfrm>
            <a:off x="7125197" y="2839765"/>
            <a:ext cx="18525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BE57"/>
                </a:solidFill>
                <a:latin typeface="Montserrat" pitchFamily="2" charset="77"/>
              </a:rPr>
              <a:t>Healthy Schools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Andhra Pradesh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Assam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Bihar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Haryana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Karnataka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Madhya Pradesh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Maharashtra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Rajasthan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Tamil Nadu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Telangana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Uttar Pradesh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West Bengal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07050-D32D-2E4B-917A-87635BE46CA1}"/>
              </a:ext>
            </a:extLst>
          </p:cNvPr>
          <p:cNvSpPr txBox="1"/>
          <p:nvPr/>
        </p:nvSpPr>
        <p:spPr>
          <a:xfrm>
            <a:off x="5272647" y="4701477"/>
            <a:ext cx="185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82D"/>
                </a:solidFill>
                <a:latin typeface="Montserrat" pitchFamily="2" charset="77"/>
              </a:rPr>
              <a:t>Healthy Workplaces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Andhra Pradesh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Assam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Gujarat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Karnataka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Maharashtra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New Delhi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Uttar Pradesh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West Bengal</a:t>
            </a:r>
            <a:endParaRPr lang="en-US" sz="1000" dirty="0"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E9C33-461D-4B44-AA04-3E4D26D3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708" y="1182843"/>
            <a:ext cx="4657931" cy="531685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A844F75-E4EB-6249-B65A-20EB3D075385}"/>
              </a:ext>
            </a:extLst>
          </p:cNvPr>
          <p:cNvSpPr/>
          <p:nvPr/>
        </p:nvSpPr>
        <p:spPr>
          <a:xfrm>
            <a:off x="1518060" y="5074190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9BB5A9-4B5D-5743-A066-0064E77391A8}"/>
              </a:ext>
            </a:extLst>
          </p:cNvPr>
          <p:cNvSpPr/>
          <p:nvPr/>
        </p:nvSpPr>
        <p:spPr>
          <a:xfrm>
            <a:off x="1494039" y="4324800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BD474-6BDC-EE41-89DC-CB4C8B50F420}"/>
              </a:ext>
            </a:extLst>
          </p:cNvPr>
          <p:cNvSpPr/>
          <p:nvPr/>
        </p:nvSpPr>
        <p:spPr>
          <a:xfrm>
            <a:off x="960446" y="3848147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9D32E0-3F69-EC49-8988-9D27D3894A13}"/>
              </a:ext>
            </a:extLst>
          </p:cNvPr>
          <p:cNvSpPr/>
          <p:nvPr/>
        </p:nvSpPr>
        <p:spPr>
          <a:xfrm>
            <a:off x="1183984" y="3291489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8AA2E6-1197-0548-AC89-4689865B4238}"/>
              </a:ext>
            </a:extLst>
          </p:cNvPr>
          <p:cNvSpPr/>
          <p:nvPr/>
        </p:nvSpPr>
        <p:spPr>
          <a:xfrm>
            <a:off x="1900048" y="2329793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750F10-44BB-C24B-B14F-037A291940F3}"/>
              </a:ext>
            </a:extLst>
          </p:cNvPr>
          <p:cNvSpPr/>
          <p:nvPr/>
        </p:nvSpPr>
        <p:spPr>
          <a:xfrm>
            <a:off x="3440435" y="3865680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B2FC53-EDFB-D34B-AA9C-505EA099B506}"/>
              </a:ext>
            </a:extLst>
          </p:cNvPr>
          <p:cNvSpPr/>
          <p:nvPr/>
        </p:nvSpPr>
        <p:spPr>
          <a:xfrm>
            <a:off x="1830443" y="3633483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3AC8FE-287E-734B-861F-BFE2647D6EC3}"/>
              </a:ext>
            </a:extLst>
          </p:cNvPr>
          <p:cNvSpPr/>
          <p:nvPr/>
        </p:nvSpPr>
        <p:spPr>
          <a:xfrm>
            <a:off x="1646439" y="4309035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DC351B-3D00-F04F-B933-D1C4FD47E1C9}"/>
              </a:ext>
            </a:extLst>
          </p:cNvPr>
          <p:cNvSpPr/>
          <p:nvPr/>
        </p:nvSpPr>
        <p:spPr>
          <a:xfrm>
            <a:off x="1470764" y="4921793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D7941A-A483-BF49-A115-CCBECC7CD9AD}"/>
              </a:ext>
            </a:extLst>
          </p:cNvPr>
          <p:cNvSpPr/>
          <p:nvPr/>
        </p:nvSpPr>
        <p:spPr>
          <a:xfrm>
            <a:off x="2048831" y="5657513"/>
            <a:ext cx="118755" cy="118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090B27-278C-894E-ADD2-80F500C36470}"/>
              </a:ext>
            </a:extLst>
          </p:cNvPr>
          <p:cNvSpPr/>
          <p:nvPr/>
        </p:nvSpPr>
        <p:spPr>
          <a:xfrm>
            <a:off x="2208740" y="4766232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10DF6B-E904-A448-BD4B-729A7D85BD38}"/>
              </a:ext>
            </a:extLst>
          </p:cNvPr>
          <p:cNvSpPr/>
          <p:nvPr/>
        </p:nvSpPr>
        <p:spPr>
          <a:xfrm>
            <a:off x="889695" y="4025259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0FF76A-42AC-D64B-ACDD-C8F7DD9F40AD}"/>
              </a:ext>
            </a:extLst>
          </p:cNvPr>
          <p:cNvSpPr/>
          <p:nvPr/>
        </p:nvSpPr>
        <p:spPr>
          <a:xfrm>
            <a:off x="2271803" y="3158157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593017-5E37-5745-8837-F0BAFA6C5E97}"/>
              </a:ext>
            </a:extLst>
          </p:cNvPr>
          <p:cNvSpPr/>
          <p:nvPr/>
        </p:nvSpPr>
        <p:spPr>
          <a:xfrm>
            <a:off x="4021773" y="3331577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F18ECC-6BA0-4E47-99E6-4A19FB1E8C5D}"/>
              </a:ext>
            </a:extLst>
          </p:cNvPr>
          <p:cNvSpPr/>
          <p:nvPr/>
        </p:nvSpPr>
        <p:spPr>
          <a:xfrm>
            <a:off x="1788329" y="2916418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230DA7-AA0C-F049-9A36-AAD6BCDADF60}"/>
              </a:ext>
            </a:extLst>
          </p:cNvPr>
          <p:cNvSpPr/>
          <p:nvPr/>
        </p:nvSpPr>
        <p:spPr>
          <a:xfrm>
            <a:off x="3422687" y="4025254"/>
            <a:ext cx="118755" cy="118755"/>
          </a:xfrm>
          <a:prstGeom prst="ellipse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96AD0A-6076-1547-AAC0-BE3AFC952B22}"/>
              </a:ext>
            </a:extLst>
          </p:cNvPr>
          <p:cNvSpPr/>
          <p:nvPr/>
        </p:nvSpPr>
        <p:spPr>
          <a:xfrm>
            <a:off x="1623164" y="4958583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CE0155-3300-2944-B038-503104155B60}"/>
              </a:ext>
            </a:extLst>
          </p:cNvPr>
          <p:cNvSpPr/>
          <p:nvPr/>
        </p:nvSpPr>
        <p:spPr>
          <a:xfrm>
            <a:off x="2069855" y="4858737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C899CB-285A-4247-8BD1-48AD1A664B01}"/>
              </a:ext>
            </a:extLst>
          </p:cNvPr>
          <p:cNvSpPr/>
          <p:nvPr/>
        </p:nvSpPr>
        <p:spPr>
          <a:xfrm>
            <a:off x="2117152" y="4348989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6C7058-6882-0541-A1E2-C9A92FF69EA3}"/>
              </a:ext>
            </a:extLst>
          </p:cNvPr>
          <p:cNvSpPr/>
          <p:nvPr/>
        </p:nvSpPr>
        <p:spPr>
          <a:xfrm>
            <a:off x="2080368" y="5836201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F6AEEF-E153-F14C-8D93-E2B4D40A1ECB}"/>
              </a:ext>
            </a:extLst>
          </p:cNvPr>
          <p:cNvSpPr/>
          <p:nvPr/>
        </p:nvSpPr>
        <p:spPr>
          <a:xfrm>
            <a:off x="2411442" y="3245407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98E054-2259-F245-9B49-D32294995804}"/>
              </a:ext>
            </a:extLst>
          </p:cNvPr>
          <p:cNvSpPr/>
          <p:nvPr/>
        </p:nvSpPr>
        <p:spPr>
          <a:xfrm>
            <a:off x="2006795" y="3639541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C3A396-7F9E-6F41-8EE8-7ACC48FFE339}"/>
              </a:ext>
            </a:extLst>
          </p:cNvPr>
          <p:cNvSpPr/>
          <p:nvPr/>
        </p:nvSpPr>
        <p:spPr>
          <a:xfrm>
            <a:off x="1003060" y="3287445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DAE40A-90F6-8D46-9ACF-B7D5099CAC74}"/>
              </a:ext>
            </a:extLst>
          </p:cNvPr>
          <p:cNvSpPr/>
          <p:nvPr/>
        </p:nvSpPr>
        <p:spPr>
          <a:xfrm>
            <a:off x="4203453" y="3334745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6E0727-B105-5649-BE92-D1EF3101D958}"/>
              </a:ext>
            </a:extLst>
          </p:cNvPr>
          <p:cNvSpPr/>
          <p:nvPr/>
        </p:nvSpPr>
        <p:spPr>
          <a:xfrm>
            <a:off x="3294310" y="3907556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46C898-9E83-9245-8614-BF73922BF9EE}"/>
              </a:ext>
            </a:extLst>
          </p:cNvPr>
          <p:cNvSpPr/>
          <p:nvPr/>
        </p:nvSpPr>
        <p:spPr>
          <a:xfrm>
            <a:off x="1565360" y="4154548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D5B31A-2218-FC43-A8B2-37ED2C041A03}"/>
              </a:ext>
            </a:extLst>
          </p:cNvPr>
          <p:cNvSpPr/>
          <p:nvPr/>
        </p:nvSpPr>
        <p:spPr>
          <a:xfrm>
            <a:off x="2963235" y="3429337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CC5E16C-5586-B44C-8274-994DC04F3DD6}"/>
              </a:ext>
            </a:extLst>
          </p:cNvPr>
          <p:cNvSpPr/>
          <p:nvPr/>
        </p:nvSpPr>
        <p:spPr>
          <a:xfrm>
            <a:off x="1612657" y="2814485"/>
            <a:ext cx="118755" cy="118755"/>
          </a:xfrm>
          <a:prstGeom prst="ellipse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F6E0EF8-6A35-4A46-8328-A4D1869806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72" y="132658"/>
            <a:ext cx="1380216" cy="415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5E09485-BA45-2249-A42A-43D4FFE272F0}"/>
              </a:ext>
            </a:extLst>
          </p:cNvPr>
          <p:cNvSpPr txBox="1"/>
          <p:nvPr/>
        </p:nvSpPr>
        <p:spPr>
          <a:xfrm>
            <a:off x="5308743" y="1732553"/>
            <a:ext cx="326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Montserrat" pitchFamily="2" charset="77"/>
              </a:rPr>
              <a:t>Arogya’s reach in India is extensive, and covers over 12 different Indian States and Union Territories.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66885C-A82F-F44F-93E6-F51F02963AAA}"/>
              </a:ext>
            </a:extLst>
          </p:cNvPr>
          <p:cNvCxnSpPr/>
          <p:nvPr/>
        </p:nvCxnSpPr>
        <p:spPr>
          <a:xfrm>
            <a:off x="5272647" y="1723183"/>
            <a:ext cx="32697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EACC47-B803-3043-8B4B-8F62BC9AA50E}"/>
              </a:ext>
            </a:extLst>
          </p:cNvPr>
          <p:cNvCxnSpPr/>
          <p:nvPr/>
        </p:nvCxnSpPr>
        <p:spPr>
          <a:xfrm>
            <a:off x="5316759" y="2717792"/>
            <a:ext cx="32697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5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7305" y="32239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1937"/>
                </a:solidFill>
                <a:latin typeface="Arial"/>
                <a:cs typeface="Arial"/>
              </a:rPr>
              <a:t>WE HAVE BUILT STRONG PARTNERSHIPS</a:t>
            </a:r>
            <a:endParaRPr lang="en-US" sz="2400" dirty="0">
              <a:solidFill>
                <a:srgbClr val="E51937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70382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40" y="5075599"/>
            <a:ext cx="1082245" cy="1082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73" y="5017531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1" y="2739312"/>
            <a:ext cx="1234030" cy="773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61" y="4056997"/>
            <a:ext cx="1028231" cy="444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19" y="1123772"/>
            <a:ext cx="2492744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19" y="5816137"/>
            <a:ext cx="2661271" cy="933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043" y="4886034"/>
            <a:ext cx="743265" cy="743265"/>
          </a:xfrm>
          <a:prstGeom prst="rect">
            <a:avLst/>
          </a:prstGeom>
        </p:spPr>
      </p:pic>
      <p:pic>
        <p:nvPicPr>
          <p:cNvPr id="17" name="Picture 9" descr="Emory-RSPH_~1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9046" y="2192801"/>
            <a:ext cx="2378143" cy="100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202" y="1473789"/>
            <a:ext cx="1554861" cy="64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cintosh HD:private:var:folders:gl:xwrpv6p54lq2qr464vwj0k780000gn:T:TemporaryItems:logo_Merck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30" y="4327440"/>
            <a:ext cx="2222756" cy="6787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6461" y="6218925"/>
          <a:ext cx="3932979" cy="67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14" imgW="5486198" imgH="1054061" progId="Word.Document.12">
                  <p:embed/>
                </p:oleObj>
              </mc:Choice>
              <mc:Fallback>
                <p:oleObj name="Document" r:id="rId14" imgW="5486198" imgH="1054061" progId="Word.Documen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61" y="6218925"/>
                        <a:ext cx="3932979" cy="67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Macintosh HD:private:var:folders:gl:xwrpv6p54lq2qr464vwj0k780000gn:T:TemporaryItems:search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5449" y="3739272"/>
            <a:ext cx="995645" cy="65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119" y="1371600"/>
            <a:ext cx="2606842" cy="2286000"/>
          </a:xfrm>
          <a:prstGeom prst="rect">
            <a:avLst/>
          </a:prstGeom>
        </p:spPr>
      </p:pic>
      <p:pic>
        <p:nvPicPr>
          <p:cNvPr id="22" name="Picture 21" descr="Macintosh HD:private:var:folders:gl:xwrpv6p54lq2qr464vwj0k780000gn:T:TemporaryItems:Aravind-566x416.jpg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201" y="3209779"/>
            <a:ext cx="1497797" cy="109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20491" y="5257801"/>
            <a:ext cx="1184907" cy="813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7875" y="4381501"/>
            <a:ext cx="1434636" cy="1434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54" y="2253934"/>
            <a:ext cx="2870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E51937"/>
                </a:solidFill>
              </a:rPr>
              <a:t>Donors in Chicago </a:t>
            </a:r>
          </a:p>
        </p:txBody>
      </p:sp>
      <p:pic>
        <p:nvPicPr>
          <p:cNvPr id="23" name="Picture 22" descr="http://arogyaworld.org/wp-content/uploads/2018/01/onemind-300x138.png">
            <a:hlinkClick r:id="rId21"/>
          </p:cNvPr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032" y="3886262"/>
            <a:ext cx="1434636" cy="75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895" y="3082567"/>
            <a:ext cx="1298526" cy="60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0600" y="1524000"/>
            <a:ext cx="1497993" cy="137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648199"/>
            <a:ext cx="263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Jamnalal</a:t>
            </a:r>
            <a:r>
              <a:rPr lang="en-US" dirty="0"/>
              <a:t> Bajaj Foundation</a:t>
            </a:r>
          </a:p>
        </p:txBody>
      </p:sp>
      <p:pic>
        <p:nvPicPr>
          <p:cNvPr id="26" name="Picture 25" descr="Macintosh HD:private:var:folders:gl:xwrpv6p54lq2qr464vwj0k780000gn:T:TemporaryItems:organisation-img7.jpg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2" y="3505199"/>
            <a:ext cx="1044274" cy="11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85B5D6-1DFA-2F4D-BFA2-B37DAA814D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1600" y="5109071"/>
            <a:ext cx="1016895" cy="962661"/>
          </a:xfrm>
          <a:prstGeom prst="rect">
            <a:avLst/>
          </a:prstGeom>
        </p:spPr>
      </p:pic>
      <p:pic>
        <p:nvPicPr>
          <p:cNvPr id="29" name="Google Shape;1119;p51">
            <a:extLst>
              <a:ext uri="{FF2B5EF4-FFF2-40B4-BE49-F238E27FC236}">
                <a16:creationId xmlns:a16="http://schemas.microsoft.com/office/drawing/2014/main" id="{2800CE67-7EF0-6349-8C55-F22107B75390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186627" y="2610165"/>
            <a:ext cx="942825" cy="65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">
            <a:hlinkClick r:id="rId28"/>
            <a:extLst>
              <a:ext uri="{FF2B5EF4-FFF2-40B4-BE49-F238E27FC236}">
                <a16:creationId xmlns:a16="http://schemas.microsoft.com/office/drawing/2014/main" id="{9D277CF9-10E7-9A45-82D0-45BD1D0A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39" y="6395852"/>
            <a:ext cx="1455333" cy="3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oogle Shape;758;p26">
            <a:extLst>
              <a:ext uri="{FF2B5EF4-FFF2-40B4-BE49-F238E27FC236}">
                <a16:creationId xmlns:a16="http://schemas.microsoft.com/office/drawing/2014/main" id="{37E28312-3248-6E47-8A7A-AC481290A384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368677" y="2712639"/>
            <a:ext cx="1009351" cy="111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 descr="PATHlogo">
            <a:extLst>
              <a:ext uri="{FF2B5EF4-FFF2-40B4-BE49-F238E27FC236}">
                <a16:creationId xmlns:a16="http://schemas.microsoft.com/office/drawing/2014/main" id="{E3E1C8E5-F355-584B-903B-9474FD46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8421" y="3096972"/>
            <a:ext cx="1455567" cy="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oogle Shape;760;p26">
            <a:extLst>
              <a:ext uri="{FF2B5EF4-FFF2-40B4-BE49-F238E27FC236}">
                <a16:creationId xmlns:a16="http://schemas.microsoft.com/office/drawing/2014/main" id="{312837E0-2938-EA46-9B9D-B000E7FE8259}"/>
              </a:ext>
            </a:extLst>
          </p:cNvPr>
          <p:cNvPicPr preferRelativeResize="0"/>
          <p:nvPr/>
        </p:nvPicPr>
        <p:blipFill rotWithShape="1">
          <a:blip r:embed="rId3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328" y="6150611"/>
            <a:ext cx="2394684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759;p26">
            <a:extLst>
              <a:ext uri="{FF2B5EF4-FFF2-40B4-BE49-F238E27FC236}">
                <a16:creationId xmlns:a16="http://schemas.microsoft.com/office/drawing/2014/main" id="{3871A320-45E5-EB43-8744-DF2D7611354A}"/>
              </a:ext>
            </a:extLst>
          </p:cNvPr>
          <p:cNvPicPr preferRelativeResize="0"/>
          <p:nvPr/>
        </p:nvPicPr>
        <p:blipFill rotWithShape="1">
          <a:blip r:embed="rId3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670" y="830198"/>
            <a:ext cx="1357313" cy="129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757;p26">
            <a:extLst>
              <a:ext uri="{FF2B5EF4-FFF2-40B4-BE49-F238E27FC236}">
                <a16:creationId xmlns:a16="http://schemas.microsoft.com/office/drawing/2014/main" id="{335D1472-0E7E-1E42-A247-D8A47FF5E2BB}"/>
              </a:ext>
            </a:extLst>
          </p:cNvPr>
          <p:cNvPicPr preferRelativeResize="0"/>
          <p:nvPr/>
        </p:nvPicPr>
        <p:blipFill rotWithShape="1">
          <a:blip r:embed="rId3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6892" y="955819"/>
            <a:ext cx="900879" cy="10838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1413D4-A2E2-0241-8FA7-D818CA44B05C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279" y="4928391"/>
            <a:ext cx="1343978" cy="7629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C82A0B-36E3-3A4E-A451-C635D6EF2C4E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413" y="985656"/>
            <a:ext cx="1596489" cy="4302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C6AB38-6A47-0248-A725-69B685584847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892" y="3347803"/>
            <a:ext cx="962548" cy="14608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1939CE-132B-2340-9921-918C405816B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7440" y="777749"/>
            <a:ext cx="1809750" cy="7445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FDBB254-4F6E-ED49-A0A9-134261D6B92C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72" y="132658"/>
            <a:ext cx="1380216" cy="4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ogya_PPT_Arro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63219"/>
            <a:ext cx="4400550" cy="4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264" y="426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70382D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OUR 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-72" charset="-128"/>
                <a:cs typeface="Arial" pitchFamily="34" charset="0"/>
              </a:rPr>
              <a:t>PROGRAMS </a:t>
            </a:r>
          </a:p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-72" charset="-128"/>
                <a:cs typeface="Arial" pitchFamily="34" charset="0"/>
              </a:rPr>
              <a:t>ARE THOUGHTFULLY DESIGNED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7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5377" y="457200"/>
            <a:ext cx="9829800" cy="639762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rgbClr val="E51937"/>
                </a:solidFill>
              </a:rPr>
              <a:t>COMPELLING SCHOOL PROGRAM MATERIALS = 15% IMPACT</a:t>
            </a:r>
            <a:r>
              <a:rPr lang="en-US" altLang="en-US" sz="3600" b="1" dirty="0">
                <a:solidFill>
                  <a:srgbClr val="E51937"/>
                </a:solidFill>
              </a:rPr>
              <a:t> </a:t>
            </a:r>
            <a:br>
              <a:rPr lang="en-US" altLang="en-US" sz="3800" b="1" dirty="0">
                <a:solidFill>
                  <a:srgbClr val="00FFFF"/>
                </a:solidFill>
              </a:rPr>
            </a:br>
            <a:endParaRPr lang="en-US" altLang="en-US" sz="3800" b="1" dirty="0">
              <a:solidFill>
                <a:srgbClr val="00FFFF"/>
              </a:solidFill>
            </a:endParaRPr>
          </a:p>
        </p:txBody>
      </p:sp>
      <p:pic>
        <p:nvPicPr>
          <p:cNvPr id="4" name="Content Placeholder 3" descr="C:\Documents and Settings\ima\Desktop\INTERIM REPORT\COLLAGES\Eng Worksheet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 descr="ArogyaWorld_Logo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758" y="132597"/>
            <a:ext cx="1399942" cy="55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28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rogyaWorld_Logo_RG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758" y="284997"/>
            <a:ext cx="1399942" cy="55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7162" y="55719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51937"/>
                </a:solidFill>
                <a:latin typeface="Arial"/>
                <a:cs typeface="Arial"/>
              </a:rPr>
              <a:t>MyThali</a:t>
            </a:r>
            <a:r>
              <a:rPr lang="en-US" sz="2400" b="1" dirty="0">
                <a:solidFill>
                  <a:srgbClr val="E51937"/>
                </a:solidFill>
                <a:latin typeface="Arial"/>
                <a:cs typeface="Arial"/>
              </a:rPr>
              <a:t> – EMPOWERING WOMEN TO EAT RIGHT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FF4F6-598E-7E42-A059-D885074B39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99527"/>
            <a:ext cx="7620000" cy="56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Arogya_World_CGI_3x2_Poster_REV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438401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2743200" y="533400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000" b="1" dirty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lang="en-US" sz="2400" b="1" dirty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= 20% IMPACT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" name="Picture 2" descr="mDiabeteslogo_cr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872916" cy="6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43000" y="1295400"/>
            <a:ext cx="7315200" cy="838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1415716"/>
            <a:ext cx="7315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r>
              <a:rPr lang="en-US" sz="16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 groundbreaking one-million-person diabetes awareness and prevention </a:t>
            </a:r>
            <a:r>
              <a:rPr lang="en-US" sz="1600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</a:t>
            </a:r>
            <a:r>
              <a:rPr lang="en-US" sz="16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program in India.  A Completed 2011 CGI Commitment to Action. </a:t>
            </a:r>
          </a:p>
        </p:txBody>
      </p:sp>
      <p:pic>
        <p:nvPicPr>
          <p:cNvPr id="23" name="Picture 3" descr="CMM-2011-Larg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802106" cy="80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858000" y="2133600"/>
            <a:ext cx="1404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70382D"/>
                </a:solidFill>
              </a:rPr>
              <a:t>Our Partners</a:t>
            </a:r>
          </a:p>
        </p:txBody>
      </p:sp>
      <p:pic>
        <p:nvPicPr>
          <p:cNvPr id="25" name="Picture 9" descr="Emory-RSPH_~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86944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0937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JNJ_logo_red_on_wht_020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87205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aetna_teal_rgb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814388" cy="26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 descr="Colourlog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581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7924800" y="50292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E51937"/>
                </a:solidFill>
              </a:rPr>
              <a:t>Behavior Change Task Force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82D"/>
                </a:solidFill>
              </a:rPr>
              <a:t>Text Messages in 12 languages sent to 1 million from all over India who opted in, </a:t>
            </a:r>
          </a:p>
          <a:p>
            <a:pPr algn="ctr"/>
            <a:r>
              <a:rPr lang="en-US" dirty="0">
                <a:solidFill>
                  <a:srgbClr val="70382D"/>
                </a:solidFill>
              </a:rPr>
              <a:t>twice a week for 6 months.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2734" y="2514600"/>
            <a:ext cx="2683269" cy="2761890"/>
          </a:xfrm>
          <a:custGeom>
            <a:avLst/>
            <a:gdLst>
              <a:gd name="connsiteX0" fmla="*/ 0 w 1251284"/>
              <a:gd name="connsiteY0" fmla="*/ 0 h 2667000"/>
              <a:gd name="connsiteX1" fmla="*/ 1251284 w 1251284"/>
              <a:gd name="connsiteY1" fmla="*/ 0 h 2667000"/>
              <a:gd name="connsiteX2" fmla="*/ 1251284 w 1251284"/>
              <a:gd name="connsiteY2" fmla="*/ 2667000 h 2667000"/>
              <a:gd name="connsiteX3" fmla="*/ 0 w 1251284"/>
              <a:gd name="connsiteY3" fmla="*/ 2667000 h 2667000"/>
              <a:gd name="connsiteX4" fmla="*/ 0 w 1251284"/>
              <a:gd name="connsiteY4" fmla="*/ 0 h 2667000"/>
              <a:gd name="connsiteX0" fmla="*/ 0 w 2493488"/>
              <a:gd name="connsiteY0" fmla="*/ 0 h 2667000"/>
              <a:gd name="connsiteX1" fmla="*/ 2493488 w 2493488"/>
              <a:gd name="connsiteY1" fmla="*/ 284671 h 2667000"/>
              <a:gd name="connsiteX2" fmla="*/ 1251284 w 2493488"/>
              <a:gd name="connsiteY2" fmla="*/ 2667000 h 2667000"/>
              <a:gd name="connsiteX3" fmla="*/ 0 w 2493488"/>
              <a:gd name="connsiteY3" fmla="*/ 2667000 h 2667000"/>
              <a:gd name="connsiteX4" fmla="*/ 0 w 2493488"/>
              <a:gd name="connsiteY4" fmla="*/ 0 h 2667000"/>
              <a:gd name="connsiteX0" fmla="*/ 189781 w 2683269"/>
              <a:gd name="connsiteY0" fmla="*/ 0 h 2667000"/>
              <a:gd name="connsiteX1" fmla="*/ 2683269 w 2683269"/>
              <a:gd name="connsiteY1" fmla="*/ 284671 h 2667000"/>
              <a:gd name="connsiteX2" fmla="*/ 1441065 w 2683269"/>
              <a:gd name="connsiteY2" fmla="*/ 2667000 h 2667000"/>
              <a:gd name="connsiteX3" fmla="*/ 0 w 2683269"/>
              <a:gd name="connsiteY3" fmla="*/ 1511061 h 2667000"/>
              <a:gd name="connsiteX4" fmla="*/ 189781 w 2683269"/>
              <a:gd name="connsiteY4" fmla="*/ 0 h 2667000"/>
              <a:gd name="connsiteX0" fmla="*/ 189781 w 2683269"/>
              <a:gd name="connsiteY0" fmla="*/ 0 h 2761890"/>
              <a:gd name="connsiteX1" fmla="*/ 2683269 w 2683269"/>
              <a:gd name="connsiteY1" fmla="*/ 284671 h 2761890"/>
              <a:gd name="connsiteX2" fmla="*/ 794084 w 2683269"/>
              <a:gd name="connsiteY2" fmla="*/ 2761890 h 2761890"/>
              <a:gd name="connsiteX3" fmla="*/ 0 w 2683269"/>
              <a:gd name="connsiteY3" fmla="*/ 1511061 h 2761890"/>
              <a:gd name="connsiteX4" fmla="*/ 189781 w 2683269"/>
              <a:gd name="connsiteY4" fmla="*/ 0 h 2761890"/>
              <a:gd name="connsiteX0" fmla="*/ 189781 w 2683269"/>
              <a:gd name="connsiteY0" fmla="*/ 0 h 2761890"/>
              <a:gd name="connsiteX1" fmla="*/ 2683269 w 2683269"/>
              <a:gd name="connsiteY1" fmla="*/ 284671 h 2761890"/>
              <a:gd name="connsiteX2" fmla="*/ 794084 w 2683269"/>
              <a:gd name="connsiteY2" fmla="*/ 2761890 h 2761890"/>
              <a:gd name="connsiteX3" fmla="*/ 0 w 2683269"/>
              <a:gd name="connsiteY3" fmla="*/ 1511061 h 2761890"/>
              <a:gd name="connsiteX4" fmla="*/ 189781 w 2683269"/>
              <a:gd name="connsiteY4" fmla="*/ 0 h 276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69" h="2761890">
                <a:moveTo>
                  <a:pt x="189781" y="0"/>
                </a:moveTo>
                <a:lnTo>
                  <a:pt x="2683269" y="284671"/>
                </a:lnTo>
                <a:cubicBezTo>
                  <a:pt x="2053541" y="1110411"/>
                  <a:pt x="2260575" y="1893018"/>
                  <a:pt x="794084" y="2761890"/>
                </a:cubicBezTo>
                <a:lnTo>
                  <a:pt x="0" y="1511061"/>
                </a:lnTo>
                <a:lnTo>
                  <a:pt x="1897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1" y="2614136"/>
            <a:ext cx="2133600" cy="2580528"/>
          </a:xfrm>
          <a:prstGeom prst="rect">
            <a:avLst/>
          </a:prstGeom>
        </p:spPr>
      </p:pic>
      <p:pic>
        <p:nvPicPr>
          <p:cNvPr id="29" name="Picture 9" descr="ArogyaWorld_Logo_RGB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758" y="76200"/>
            <a:ext cx="1399942" cy="55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39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9"/>
          <p:cNvSpPr txBox="1"/>
          <p:nvPr/>
        </p:nvSpPr>
        <p:spPr>
          <a:xfrm>
            <a:off x="-76200" y="76200"/>
            <a:ext cx="9067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25" tIns="52100" rIns="104225" bIns="52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OUR EVOLVING HEALTHY WORKPLACE PROGRAM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131 companies </a:t>
            </a:r>
            <a:r>
              <a:rPr lang="en-US" sz="2000" b="1" dirty="0">
                <a:solidFill>
                  <a:srgbClr val="70382D"/>
                </a:solidFill>
              </a:rPr>
              <a:t>(through 2019</a:t>
            </a:r>
            <a:r>
              <a:rPr lang="en-US" sz="2000" b="1" i="0" u="none" strike="noStrike" cap="none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),  3 million employees </a:t>
            </a:r>
            <a:r>
              <a:rPr lang="en-US" sz="2000" b="1" i="0" u="none" strike="noStrike" cap="none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94" name="Google Shape;794;p29"/>
          <p:cNvSpPr/>
          <p:nvPr/>
        </p:nvSpPr>
        <p:spPr>
          <a:xfrm>
            <a:off x="202281" y="762000"/>
            <a:ext cx="8636918" cy="51721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102035" y="15000"/>
                </a:quadBezTo>
                <a:lnTo>
                  <a:pt x="101023" y="0"/>
                </a:lnTo>
                <a:lnTo>
                  <a:pt x="120000" y="24000"/>
                </a:lnTo>
                <a:lnTo>
                  <a:pt x="105071" y="60000"/>
                </a:lnTo>
                <a:lnTo>
                  <a:pt x="104059" y="45000"/>
                </a:lnTo>
                <a:quadBezTo>
                  <a:pt x="30000" y="55000"/>
                  <a:pt x="0" y="120000"/>
                </a:quadBezTo>
                <a:close/>
              </a:path>
            </a:pathLst>
          </a:custGeom>
          <a:solidFill>
            <a:srgbClr val="E7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>
            <a:off x="990600" y="4640404"/>
            <a:ext cx="219048" cy="219048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152400" y="5023650"/>
            <a:ext cx="1828800" cy="835954"/>
          </a:xfrm>
          <a:custGeom>
            <a:avLst/>
            <a:gdLst/>
            <a:ahLst/>
            <a:cxnLst/>
            <a:rect l="l" t="t" r="r" b="b"/>
            <a:pathLst>
              <a:path w="2822199" h="1521754" extrusionOk="0">
                <a:moveTo>
                  <a:pt x="0" y="0"/>
                </a:moveTo>
                <a:lnTo>
                  <a:pt x="2822199" y="0"/>
                </a:lnTo>
                <a:lnTo>
                  <a:pt x="2822199" y="1521754"/>
                </a:lnTo>
                <a:lnTo>
                  <a:pt x="0" y="15217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605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Pre-Accreditation </a:t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Companies review criteria and apply </a:t>
            </a:r>
            <a:endParaRPr/>
          </a:p>
        </p:txBody>
      </p:sp>
      <p:sp>
        <p:nvSpPr>
          <p:cNvPr id="797" name="Google Shape;797;p29"/>
          <p:cNvSpPr/>
          <p:nvPr/>
        </p:nvSpPr>
        <p:spPr>
          <a:xfrm>
            <a:off x="1916385" y="3756195"/>
            <a:ext cx="304800" cy="3048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7696200" y="1516204"/>
            <a:ext cx="685800" cy="700020"/>
          </a:xfrm>
          <a:prstGeom prst="ellipse">
            <a:avLst/>
          </a:prstGeom>
          <a:solidFill>
            <a:srgbClr val="63242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2819400" y="3116404"/>
            <a:ext cx="395971" cy="395971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0" name="Google Shape;800;p29"/>
          <p:cNvCxnSpPr/>
          <p:nvPr/>
        </p:nvCxnSpPr>
        <p:spPr>
          <a:xfrm>
            <a:off x="2053389" y="1432095"/>
            <a:ext cx="0" cy="4648200"/>
          </a:xfrm>
          <a:prstGeom prst="straightConnector1">
            <a:avLst/>
          </a:prstGeom>
          <a:noFill/>
          <a:ln w="9525" cap="flat" cmpd="sng">
            <a:solidFill>
              <a:srgbClr val="C0504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1" name="Google Shape;801;p29"/>
          <p:cNvSpPr/>
          <p:nvPr/>
        </p:nvSpPr>
        <p:spPr>
          <a:xfrm>
            <a:off x="3505200" y="3345004"/>
            <a:ext cx="1523999" cy="304800"/>
          </a:xfrm>
          <a:custGeom>
            <a:avLst/>
            <a:gdLst/>
            <a:ahLst/>
            <a:cxnLst/>
            <a:rect l="l" t="t" r="r" b="b"/>
            <a:pathLst>
              <a:path w="2622837" h="2864478" extrusionOk="0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0980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Silver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9"/>
          <p:cNvSpPr/>
          <p:nvPr/>
        </p:nvSpPr>
        <p:spPr>
          <a:xfrm>
            <a:off x="4495800" y="3032408"/>
            <a:ext cx="1523999" cy="2979596"/>
          </a:xfrm>
          <a:custGeom>
            <a:avLst/>
            <a:gdLst/>
            <a:ahLst/>
            <a:cxnLst/>
            <a:rect l="l" t="t" r="r" b="b"/>
            <a:pathLst>
              <a:path w="2622837" h="2864478" extrusionOk="0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0980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Recognition at Annual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Healthy Workplace  Conference and Award Event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29"/>
          <p:cNvSpPr/>
          <p:nvPr/>
        </p:nvSpPr>
        <p:spPr>
          <a:xfrm>
            <a:off x="3733800" y="2659205"/>
            <a:ext cx="457200" cy="457200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4648200" y="2278204"/>
            <a:ext cx="548371" cy="533400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564024" y="3272702"/>
            <a:ext cx="1371600" cy="1143000"/>
          </a:xfrm>
          <a:custGeom>
            <a:avLst/>
            <a:gdLst/>
            <a:ahLst/>
            <a:cxnLst/>
            <a:rect l="l" t="t" r="r" b="b"/>
            <a:pathLst>
              <a:path w="2622837" h="2864478" extrusionOk="0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0980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Rigorous, direct, transparent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in-person assessment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9"/>
          <p:cNvSpPr/>
          <p:nvPr/>
        </p:nvSpPr>
        <p:spPr>
          <a:xfrm>
            <a:off x="6157980" y="1821004"/>
            <a:ext cx="547620" cy="547620"/>
          </a:xfrm>
          <a:prstGeom prst="ellipse">
            <a:avLst/>
          </a:prstGeom>
          <a:solidFill>
            <a:srgbClr val="63242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>
            <a:off x="2438400" y="3649804"/>
            <a:ext cx="1523999" cy="2979596"/>
          </a:xfrm>
          <a:custGeom>
            <a:avLst/>
            <a:gdLst/>
            <a:ahLst/>
            <a:cxnLst/>
            <a:rect l="l" t="t" r="r" b="b"/>
            <a:pathLst>
              <a:path w="2622837" h="2864478" extrusionOk="0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0980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Bronze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9"/>
          <p:cNvSpPr/>
          <p:nvPr/>
        </p:nvSpPr>
        <p:spPr>
          <a:xfrm>
            <a:off x="5791200" y="2506804"/>
            <a:ext cx="1523999" cy="2979596"/>
          </a:xfrm>
          <a:custGeom>
            <a:avLst/>
            <a:gdLst/>
            <a:ahLst/>
            <a:cxnLst/>
            <a:rect l="l" t="t" r="r" b="b"/>
            <a:pathLst>
              <a:path w="2622837" h="2864478" extrusionOk="0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098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Platinum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Track metrics.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Data Driven Culture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9"/>
          <p:cNvSpPr/>
          <p:nvPr/>
        </p:nvSpPr>
        <p:spPr>
          <a:xfrm>
            <a:off x="7315200" y="2354404"/>
            <a:ext cx="1676400" cy="2979596"/>
          </a:xfrm>
          <a:custGeom>
            <a:avLst/>
            <a:gdLst/>
            <a:ahLst/>
            <a:cxnLst/>
            <a:rect l="l" t="t" r="r" b="b"/>
            <a:pathLst>
              <a:path w="2622837" h="2864478" extrusionOk="0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098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Hall of Fame 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Workplace Health  Champions.  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Fully committed to reporting on metrics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Improvements on Health Data 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Health Outcomes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254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9"/>
          <p:cNvSpPr/>
          <p:nvPr/>
        </p:nvSpPr>
        <p:spPr>
          <a:xfrm>
            <a:off x="2590800" y="3962400"/>
            <a:ext cx="2057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Ban tobacco use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Encourage healthy eating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Increase physical activity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Improve work-life balance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Leadership endorsement</a:t>
            </a:r>
            <a:endParaRPr/>
          </a:p>
        </p:txBody>
      </p:sp>
      <p:cxnSp>
        <p:nvCxnSpPr>
          <p:cNvPr id="811" name="Google Shape;811;p29"/>
          <p:cNvCxnSpPr/>
          <p:nvPr/>
        </p:nvCxnSpPr>
        <p:spPr>
          <a:xfrm>
            <a:off x="381000" y="60960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7038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2" name="Google Shape;812;p29"/>
          <p:cNvCxnSpPr/>
          <p:nvPr/>
        </p:nvCxnSpPr>
        <p:spPr>
          <a:xfrm>
            <a:off x="381000" y="6019800"/>
            <a:ext cx="0" cy="152400"/>
          </a:xfrm>
          <a:prstGeom prst="straightConnector1">
            <a:avLst/>
          </a:prstGeom>
          <a:noFill/>
          <a:ln w="25400" cap="flat" cmpd="sng">
            <a:solidFill>
              <a:srgbClr val="7038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3" name="Google Shape;813;p29"/>
          <p:cNvCxnSpPr/>
          <p:nvPr/>
        </p:nvCxnSpPr>
        <p:spPr>
          <a:xfrm>
            <a:off x="8610600" y="6019800"/>
            <a:ext cx="0" cy="152400"/>
          </a:xfrm>
          <a:prstGeom prst="straightConnector1">
            <a:avLst/>
          </a:prstGeom>
          <a:noFill/>
          <a:ln w="25400" cap="flat" cmpd="sng">
            <a:solidFill>
              <a:srgbClr val="7038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4" name="Google Shape;814;p29"/>
          <p:cNvSpPr txBox="1"/>
          <p:nvPr/>
        </p:nvSpPr>
        <p:spPr>
          <a:xfrm>
            <a:off x="4664402" y="6051332"/>
            <a:ext cx="152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1-4 YEARS </a:t>
            </a:r>
            <a:endParaRPr dirty="0"/>
          </a:p>
        </p:txBody>
      </p:sp>
      <p:sp>
        <p:nvSpPr>
          <p:cNvPr id="815" name="Google Shape;815;p29"/>
          <p:cNvSpPr/>
          <p:nvPr/>
        </p:nvSpPr>
        <p:spPr>
          <a:xfrm>
            <a:off x="7868054" y="1697282"/>
            <a:ext cx="342093" cy="407140"/>
          </a:xfrm>
          <a:custGeom>
            <a:avLst/>
            <a:gdLst/>
            <a:ahLst/>
            <a:cxnLst/>
            <a:rect l="l" t="t" r="r" b="b"/>
            <a:pathLst>
              <a:path w="284" h="338" extrusionOk="0">
                <a:moveTo>
                  <a:pt x="142" y="204"/>
                </a:moveTo>
                <a:lnTo>
                  <a:pt x="142" y="204"/>
                </a:lnTo>
                <a:lnTo>
                  <a:pt x="128" y="204"/>
                </a:lnTo>
                <a:lnTo>
                  <a:pt x="116" y="208"/>
                </a:lnTo>
                <a:lnTo>
                  <a:pt x="104" y="214"/>
                </a:lnTo>
                <a:lnTo>
                  <a:pt x="94" y="222"/>
                </a:lnTo>
                <a:lnTo>
                  <a:pt x="86" y="232"/>
                </a:lnTo>
                <a:lnTo>
                  <a:pt x="80" y="244"/>
                </a:lnTo>
                <a:lnTo>
                  <a:pt x="76" y="256"/>
                </a:lnTo>
                <a:lnTo>
                  <a:pt x="74" y="270"/>
                </a:lnTo>
                <a:lnTo>
                  <a:pt x="74" y="270"/>
                </a:lnTo>
                <a:lnTo>
                  <a:pt x="76" y="284"/>
                </a:lnTo>
                <a:lnTo>
                  <a:pt x="80" y="296"/>
                </a:lnTo>
                <a:lnTo>
                  <a:pt x="86" y="308"/>
                </a:lnTo>
                <a:lnTo>
                  <a:pt x="94" y="318"/>
                </a:lnTo>
                <a:lnTo>
                  <a:pt x="104" y="326"/>
                </a:lnTo>
                <a:lnTo>
                  <a:pt x="116" y="332"/>
                </a:lnTo>
                <a:lnTo>
                  <a:pt x="128" y="336"/>
                </a:lnTo>
                <a:lnTo>
                  <a:pt x="142" y="338"/>
                </a:lnTo>
                <a:lnTo>
                  <a:pt x="142" y="338"/>
                </a:lnTo>
                <a:lnTo>
                  <a:pt x="156" y="336"/>
                </a:lnTo>
                <a:lnTo>
                  <a:pt x="168" y="332"/>
                </a:lnTo>
                <a:lnTo>
                  <a:pt x="180" y="326"/>
                </a:lnTo>
                <a:lnTo>
                  <a:pt x="190" y="318"/>
                </a:lnTo>
                <a:lnTo>
                  <a:pt x="198" y="308"/>
                </a:lnTo>
                <a:lnTo>
                  <a:pt x="204" y="296"/>
                </a:lnTo>
                <a:lnTo>
                  <a:pt x="208" y="284"/>
                </a:lnTo>
                <a:lnTo>
                  <a:pt x="210" y="270"/>
                </a:lnTo>
                <a:lnTo>
                  <a:pt x="210" y="270"/>
                </a:lnTo>
                <a:lnTo>
                  <a:pt x="208" y="256"/>
                </a:lnTo>
                <a:lnTo>
                  <a:pt x="204" y="244"/>
                </a:lnTo>
                <a:lnTo>
                  <a:pt x="198" y="232"/>
                </a:lnTo>
                <a:lnTo>
                  <a:pt x="190" y="222"/>
                </a:lnTo>
                <a:lnTo>
                  <a:pt x="180" y="214"/>
                </a:lnTo>
                <a:lnTo>
                  <a:pt x="168" y="208"/>
                </a:lnTo>
                <a:lnTo>
                  <a:pt x="156" y="204"/>
                </a:lnTo>
                <a:lnTo>
                  <a:pt x="142" y="204"/>
                </a:lnTo>
                <a:lnTo>
                  <a:pt x="142" y="204"/>
                </a:lnTo>
                <a:close/>
                <a:moveTo>
                  <a:pt x="142" y="322"/>
                </a:moveTo>
                <a:lnTo>
                  <a:pt x="142" y="322"/>
                </a:lnTo>
                <a:lnTo>
                  <a:pt x="132" y="320"/>
                </a:lnTo>
                <a:lnTo>
                  <a:pt x="122" y="318"/>
                </a:lnTo>
                <a:lnTo>
                  <a:pt x="114" y="314"/>
                </a:lnTo>
                <a:lnTo>
                  <a:pt x="106" y="306"/>
                </a:lnTo>
                <a:lnTo>
                  <a:pt x="100" y="300"/>
                </a:lnTo>
                <a:lnTo>
                  <a:pt x="94" y="290"/>
                </a:lnTo>
                <a:lnTo>
                  <a:pt x="92" y="280"/>
                </a:lnTo>
                <a:lnTo>
                  <a:pt x="90" y="270"/>
                </a:lnTo>
                <a:lnTo>
                  <a:pt x="90" y="270"/>
                </a:lnTo>
                <a:lnTo>
                  <a:pt x="92" y="268"/>
                </a:lnTo>
                <a:lnTo>
                  <a:pt x="94" y="264"/>
                </a:lnTo>
                <a:lnTo>
                  <a:pt x="96" y="264"/>
                </a:lnTo>
                <a:lnTo>
                  <a:pt x="98" y="262"/>
                </a:lnTo>
                <a:lnTo>
                  <a:pt x="98" y="262"/>
                </a:lnTo>
                <a:lnTo>
                  <a:pt x="102" y="264"/>
                </a:lnTo>
                <a:lnTo>
                  <a:pt x="104" y="264"/>
                </a:lnTo>
                <a:lnTo>
                  <a:pt x="106" y="268"/>
                </a:lnTo>
                <a:lnTo>
                  <a:pt x="106" y="270"/>
                </a:lnTo>
                <a:lnTo>
                  <a:pt x="106" y="270"/>
                </a:lnTo>
                <a:lnTo>
                  <a:pt x="108" y="278"/>
                </a:lnTo>
                <a:lnTo>
                  <a:pt x="110" y="284"/>
                </a:lnTo>
                <a:lnTo>
                  <a:pt x="112" y="290"/>
                </a:lnTo>
                <a:lnTo>
                  <a:pt x="118" y="296"/>
                </a:lnTo>
                <a:lnTo>
                  <a:pt x="122" y="300"/>
                </a:lnTo>
                <a:lnTo>
                  <a:pt x="128" y="304"/>
                </a:lnTo>
                <a:lnTo>
                  <a:pt x="134" y="306"/>
                </a:lnTo>
                <a:lnTo>
                  <a:pt x="142" y="306"/>
                </a:lnTo>
                <a:lnTo>
                  <a:pt x="142" y="306"/>
                </a:lnTo>
                <a:lnTo>
                  <a:pt x="146" y="306"/>
                </a:lnTo>
                <a:lnTo>
                  <a:pt x="148" y="308"/>
                </a:lnTo>
                <a:lnTo>
                  <a:pt x="150" y="310"/>
                </a:lnTo>
                <a:lnTo>
                  <a:pt x="150" y="314"/>
                </a:lnTo>
                <a:lnTo>
                  <a:pt x="150" y="314"/>
                </a:lnTo>
                <a:lnTo>
                  <a:pt x="150" y="318"/>
                </a:lnTo>
                <a:lnTo>
                  <a:pt x="148" y="320"/>
                </a:lnTo>
                <a:lnTo>
                  <a:pt x="146" y="322"/>
                </a:lnTo>
                <a:lnTo>
                  <a:pt x="142" y="322"/>
                </a:lnTo>
                <a:lnTo>
                  <a:pt x="142" y="322"/>
                </a:lnTo>
                <a:close/>
                <a:moveTo>
                  <a:pt x="128" y="184"/>
                </a:moveTo>
                <a:lnTo>
                  <a:pt x="206" y="0"/>
                </a:lnTo>
                <a:lnTo>
                  <a:pt x="284" y="0"/>
                </a:lnTo>
                <a:lnTo>
                  <a:pt x="198" y="204"/>
                </a:lnTo>
                <a:lnTo>
                  <a:pt x="196" y="202"/>
                </a:lnTo>
                <a:lnTo>
                  <a:pt x="196" y="202"/>
                </a:lnTo>
                <a:lnTo>
                  <a:pt x="184" y="194"/>
                </a:lnTo>
                <a:lnTo>
                  <a:pt x="170" y="188"/>
                </a:lnTo>
                <a:lnTo>
                  <a:pt x="156" y="184"/>
                </a:lnTo>
                <a:lnTo>
                  <a:pt x="142" y="184"/>
                </a:lnTo>
                <a:lnTo>
                  <a:pt x="142" y="184"/>
                </a:lnTo>
                <a:lnTo>
                  <a:pt x="128" y="184"/>
                </a:lnTo>
                <a:lnTo>
                  <a:pt x="128" y="184"/>
                </a:lnTo>
                <a:close/>
                <a:moveTo>
                  <a:pt x="110" y="142"/>
                </a:moveTo>
                <a:lnTo>
                  <a:pt x="50" y="0"/>
                </a:lnTo>
                <a:lnTo>
                  <a:pt x="78" y="0"/>
                </a:lnTo>
                <a:lnTo>
                  <a:pt x="124" y="110"/>
                </a:lnTo>
                <a:lnTo>
                  <a:pt x="110" y="142"/>
                </a:lnTo>
                <a:close/>
                <a:moveTo>
                  <a:pt x="86" y="202"/>
                </a:moveTo>
                <a:lnTo>
                  <a:pt x="0" y="0"/>
                </a:lnTo>
                <a:lnTo>
                  <a:pt x="28" y="0"/>
                </a:lnTo>
                <a:lnTo>
                  <a:pt x="100" y="168"/>
                </a:lnTo>
                <a:lnTo>
                  <a:pt x="86" y="2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7" name="Google Shape;8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216" y="1315082"/>
            <a:ext cx="2199269" cy="173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2765" y="4053015"/>
            <a:ext cx="3411235" cy="2262259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29"/>
          <p:cNvSpPr txBox="1"/>
          <p:nvPr/>
        </p:nvSpPr>
        <p:spPr>
          <a:xfrm>
            <a:off x="6705812" y="806892"/>
            <a:ext cx="2438188" cy="369332"/>
          </a:xfrm>
          <a:prstGeom prst="rect">
            <a:avLst/>
          </a:prstGeom>
          <a:solidFill>
            <a:srgbClr val="C00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Lifestyle Change prog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9"/>
          <p:cNvSpPr txBox="1"/>
          <p:nvPr/>
        </p:nvSpPr>
        <p:spPr>
          <a:xfrm>
            <a:off x="4343400" y="1295400"/>
            <a:ext cx="2438400" cy="369332"/>
          </a:xfrm>
          <a:prstGeom prst="rect">
            <a:avLst/>
          </a:prstGeom>
          <a:solidFill>
            <a:srgbClr val="C00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MyThali</a:t>
            </a: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Menu Audits </a:t>
            </a:r>
            <a:endParaRPr/>
          </a:p>
        </p:txBody>
      </p:sp>
      <p:sp>
        <p:nvSpPr>
          <p:cNvPr id="822" name="Google Shape;822;p29"/>
          <p:cNvSpPr txBox="1"/>
          <p:nvPr/>
        </p:nvSpPr>
        <p:spPr>
          <a:xfrm>
            <a:off x="2316990" y="5205059"/>
            <a:ext cx="3321806" cy="46162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bg1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Arogya’s Healthy Living Communications Package will drive Employee Engagement </a:t>
            </a:r>
            <a:endParaRPr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23" name="Google Shape;823;p29"/>
          <p:cNvSpPr txBox="1"/>
          <p:nvPr/>
        </p:nvSpPr>
        <p:spPr>
          <a:xfrm>
            <a:off x="3048000" y="1828800"/>
            <a:ext cx="2514600" cy="369332"/>
          </a:xfrm>
          <a:prstGeom prst="rect">
            <a:avLst/>
          </a:prstGeom>
          <a:solidFill>
            <a:srgbClr val="C00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Mental Health Webinars</a:t>
            </a:r>
            <a:endParaRPr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B5EDF8-87C3-8043-A50A-CC1C52B2E0E5}"/>
              </a:ext>
            </a:extLst>
          </p:cNvPr>
          <p:cNvSpPr/>
          <p:nvPr/>
        </p:nvSpPr>
        <p:spPr>
          <a:xfrm>
            <a:off x="-2" y="6385095"/>
            <a:ext cx="9144001" cy="501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DB1F5-2D37-3247-AE9E-7B81E7FFEA99}"/>
              </a:ext>
            </a:extLst>
          </p:cNvPr>
          <p:cNvSpPr txBox="1"/>
          <p:nvPr/>
        </p:nvSpPr>
        <p:spPr>
          <a:xfrm>
            <a:off x="1" y="6430789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Montserrat" pitchFamily="2" charset="77"/>
              </a:rPr>
              <a:t>Beyond the Gold level, a modest one-time participation fee of INR 50,000 is  requested per company for the whole journey </a:t>
            </a:r>
          </a:p>
          <a:p>
            <a:br>
              <a:rPr lang="en-IN" sz="1050" dirty="0"/>
            </a:br>
            <a:r>
              <a:rPr lang="en-IN" sz="105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8458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ogya_PPT_Arro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63219"/>
            <a:ext cx="4400550" cy="4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264" y="426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70382D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MOVING FORWARD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1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914400" y="533400"/>
            <a:ext cx="807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WHERE ARE WE GOING?   </a:t>
            </a:r>
            <a:endParaRPr sz="2400" b="0" i="0" u="none" strike="noStrike" cap="non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533400" y="1752600"/>
            <a:ext cx="83820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Reach through 2019 = 5 million; estimate 500,000 have improved their health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By the end of 2020, we </a:t>
            </a:r>
            <a:r>
              <a:rPr lang="en-US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aim to</a:t>
            </a: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educate a total of 10 million people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b="1" i="0" u="sng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By the end of 2022 - when India will be 75 - we want to educate 22 million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Having shown proof of concept, we are now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AGGRESSIVELY SCALING UP!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By leveraging technology + Government + partners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+ by raising our profile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And at what cost?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50 cents/person to educate to date                                                    (average costs across all our programs)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b="1" i="0" u="sng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Aim for 20 cents / person in the medium term </a:t>
            </a:r>
            <a:endParaRPr sz="1800" b="1" i="0" u="sng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1003300" y="41529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 descr="ArogyaWorld_Logo_RG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oqii 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5450" y="3175700"/>
            <a:ext cx="2286000" cy="315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829056" y="1351640"/>
            <a:ext cx="7772400" cy="3693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IMPACT GOAL: Help 1 MILLION improve their health by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" name="Google Shape;180;p20"/>
          <p:cNvGraphicFramePr/>
          <p:nvPr/>
        </p:nvGraphicFramePr>
        <p:xfrm>
          <a:off x="829056" y="2746289"/>
          <a:ext cx="5033325" cy="7315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2018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2022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 million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 million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22 million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1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/>
        </p:nvSpPr>
        <p:spPr>
          <a:xfrm>
            <a:off x="491289" y="551501"/>
            <a:ext cx="807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WILL WE GET THERE? OUR ROADMAP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472" y="132658"/>
            <a:ext cx="1380216" cy="41579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/>
          <p:nvPr/>
        </p:nvSpPr>
        <p:spPr>
          <a:xfrm>
            <a:off x="289522" y="1226364"/>
            <a:ext cx="2526600" cy="51096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2974487" y="1253800"/>
            <a:ext cx="3056100" cy="510960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6185569" y="1220364"/>
            <a:ext cx="2803500" cy="5121600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174425" y="1201443"/>
            <a:ext cx="2630400" cy="4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SCHOOLS</a:t>
            </a:r>
            <a:r>
              <a:rPr lang="en-US" sz="1400" b="1" i="0" u="none" strike="noStrike" cap="none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139700" lvl="0" algn="ctr">
              <a:lnSpc>
                <a:spcPct val="115000"/>
              </a:lnSpc>
              <a:buClr>
                <a:srgbClr val="222222"/>
              </a:buClr>
              <a:buSzPts val="1400"/>
            </a:pPr>
            <a:endParaRPr lang="en-US" sz="1400" b="1" dirty="0">
              <a:solidFill>
                <a:srgbClr val="222222"/>
              </a:solidFill>
              <a:latin typeface="Montserrat" pitchFamily="2" charset="77"/>
            </a:endParaRPr>
          </a:p>
          <a:p>
            <a:pPr marL="311150" lvl="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Funding in place for 350,000 children </a:t>
            </a:r>
          </a:p>
          <a:p>
            <a:pPr marL="311150" lvl="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Integrate rural </a:t>
            </a:r>
            <a:r>
              <a:rPr lang="en-US" sz="1400" dirty="0" err="1">
                <a:solidFill>
                  <a:srgbClr val="222222"/>
                </a:solidFill>
                <a:latin typeface="Montserrat" pitchFamily="2" charset="77"/>
              </a:rPr>
              <a:t>MyThali</a:t>
            </a: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 with schools program</a:t>
            </a:r>
          </a:p>
          <a:p>
            <a:pPr marL="311150" lvl="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Scale with Government – with States UP (Banda district) + Maharashtra + explore with India’s </a:t>
            </a:r>
            <a:r>
              <a:rPr lang="en-US" sz="1400" dirty="0" err="1">
                <a:solidFill>
                  <a:srgbClr val="222222"/>
                </a:solidFill>
                <a:latin typeface="Montserrat" pitchFamily="2" charset="77"/>
              </a:rPr>
              <a:t>Ayushman</a:t>
            </a: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 Bharat </a:t>
            </a:r>
          </a:p>
          <a:p>
            <a:pPr marL="31115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Work with Credible Partners with broad reach into young adolescents </a:t>
            </a:r>
          </a:p>
          <a:p>
            <a:pPr marL="311150" lvl="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Use technology to broaden reach and reduce cost </a:t>
            </a:r>
          </a:p>
          <a:p>
            <a:pPr marL="311150" lvl="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3</a:t>
            </a:r>
            <a:r>
              <a:rPr lang="en-US" sz="1400" baseline="30000" dirty="0">
                <a:solidFill>
                  <a:srgbClr val="222222"/>
                </a:solidFill>
                <a:latin typeface="Montserrat" pitchFamily="2" charset="77"/>
              </a:rPr>
              <a:t>rd</a:t>
            </a:r>
            <a:r>
              <a:rPr lang="en-US" sz="1400" dirty="0">
                <a:solidFill>
                  <a:srgbClr val="222222"/>
                </a:solidFill>
                <a:latin typeface="Montserrat" pitchFamily="2" charset="77"/>
              </a:rPr>
              <a:t> party validation of results – Stanford’s CARE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2914059" y="1226741"/>
            <a:ext cx="3138697" cy="3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MyThali</a:t>
            </a:r>
            <a:r>
              <a:rPr lang="en-US" sz="1600" b="1" i="0" u="sng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115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Empower women, girls to eat right </a:t>
            </a:r>
            <a:endParaRPr lang="en-US" sz="1450" dirty="0"/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5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MyThali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as a Behavior Change Communications  Tool</a:t>
            </a:r>
          </a:p>
          <a:p>
            <a:pPr marL="31115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Promote </a:t>
            </a:r>
            <a:r>
              <a:rPr lang="en-US" sz="145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MyThali</a:t>
            </a: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Urban consumers with social media + in  Healthy Workpla</a:t>
            </a:r>
            <a:r>
              <a:rPr lang="en-US" sz="1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ces </a:t>
            </a:r>
          </a:p>
          <a:p>
            <a:pPr marL="31115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Rural </a:t>
            </a:r>
            <a:r>
              <a:rPr lang="en-US" sz="145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MyThali</a:t>
            </a: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– Focus on adolescent girls.  </a:t>
            </a:r>
          </a:p>
          <a:p>
            <a:pPr marL="311150" indent="-171450">
              <a:lnSpc>
                <a:spcPct val="115000"/>
              </a:lnSpc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Leverage Govt of India interest in nutrition – </a:t>
            </a:r>
            <a:r>
              <a:rPr lang="en-US" sz="145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Poshan</a:t>
            </a: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Abhiyan</a:t>
            </a:r>
            <a:endParaRPr lang="en-US" sz="145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Integrate with School Health  </a:t>
            </a:r>
            <a:endParaRPr sz="1450" dirty="0"/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 with PATH to get expert input. </a:t>
            </a:r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roll out Rural </a:t>
            </a:r>
            <a:r>
              <a:rPr lang="en-US" sz="145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MyThali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UP community (with PATH) + schools + frontline health workers </a:t>
            </a:r>
            <a:endParaRPr sz="1450" dirty="0"/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500" dirty="0">
                <a:solidFill>
                  <a:schemeClr val="lt1"/>
                </a:solidFill>
                <a:latin typeface="Montserrat"/>
                <a:sym typeface="Montserrat"/>
              </a:rPr>
              <a:t>Measure impact across all channels with third party</a:t>
            </a:r>
            <a:endParaRPr sz="1500" dirty="0"/>
          </a:p>
        </p:txBody>
      </p:sp>
      <p:sp>
        <p:nvSpPr>
          <p:cNvPr id="221" name="Google Shape;221;p23"/>
          <p:cNvSpPr/>
          <p:nvPr/>
        </p:nvSpPr>
        <p:spPr>
          <a:xfrm>
            <a:off x="6163399" y="1273214"/>
            <a:ext cx="2825669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mHealth</a:t>
            </a:r>
            <a:endParaRPr sz="1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25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Leverage government efforts</a:t>
            </a:r>
          </a:p>
          <a:p>
            <a:pPr marL="425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Leverage 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large infrastructure and reach of partners + </a:t>
            </a:r>
          </a:p>
          <a:p>
            <a:pPr marL="425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excellent mHealth content:</a:t>
            </a:r>
            <a:endParaRPr sz="1450" dirty="0"/>
          </a:p>
          <a:p>
            <a:pPr marL="768350" lvl="1" indent="-171450">
              <a:lnSpc>
                <a:spcPct val="115000"/>
              </a:lnSpc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with Emory : </a:t>
            </a:r>
            <a:r>
              <a:rPr lang="en-US" sz="145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mDiabetes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Digital Heart Health + NCD Prevention modules</a:t>
            </a:r>
            <a:endParaRPr sz="1450" dirty="0"/>
          </a:p>
          <a:p>
            <a:pPr marL="768350" lvl="1" indent="-171450">
              <a:lnSpc>
                <a:spcPct val="115000"/>
              </a:lnSpc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with NIMHANS: 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Stress Reduction messages</a:t>
            </a:r>
            <a:endParaRPr sz="1450" dirty="0"/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working with Rotary through Health Camps +  </a:t>
            </a:r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with Piramal (</a:t>
            </a: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Truck 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drivers + Health Help Lines)</a:t>
            </a:r>
            <a:endParaRPr sz="1450" dirty="0"/>
          </a:p>
          <a:p>
            <a:pPr marL="311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</a:pP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xplore synergies with </a:t>
            </a:r>
            <a:r>
              <a:rPr lang="en-US" sz="14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India’s</a:t>
            </a:r>
            <a:r>
              <a:rPr lang="en-US" sz="145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Health &amp; Wellness Centers </a:t>
            </a:r>
            <a:endParaRPr sz="1450" dirty="0"/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600" y="5559322"/>
            <a:ext cx="2768171" cy="128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 rotWithShape="1">
          <a:blip r:embed="rId5">
            <a:alphaModFix/>
          </a:blip>
          <a:srcRect t="29558" b="35468"/>
          <a:stretch/>
        </p:blipFill>
        <p:spPr>
          <a:xfrm>
            <a:off x="2971104" y="5846129"/>
            <a:ext cx="3056018" cy="99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6">
            <a:alphaModFix/>
          </a:blip>
          <a:srcRect t="24783" b="17539"/>
          <a:stretch/>
        </p:blipFill>
        <p:spPr>
          <a:xfrm>
            <a:off x="281077" y="5759194"/>
            <a:ext cx="2522046" cy="1110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3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0" y="820882"/>
            <a:ext cx="9144000" cy="33562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 descr="A group of people in front of a crowd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033"/>
            <a:ext cx="9144000" cy="308902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/>
          <p:nvPr/>
        </p:nvSpPr>
        <p:spPr>
          <a:xfrm>
            <a:off x="1868971" y="1932309"/>
            <a:ext cx="5274879" cy="901640"/>
          </a:xfrm>
          <a:custGeom>
            <a:avLst/>
            <a:gdLst/>
            <a:ahLst/>
            <a:cxnLst/>
            <a:rect l="l" t="t" r="r" b="b"/>
            <a:pathLst>
              <a:path w="4483647" h="1322406" extrusionOk="0">
                <a:moveTo>
                  <a:pt x="0" y="0"/>
                </a:moveTo>
                <a:lnTo>
                  <a:pt x="1269289" y="0"/>
                </a:lnTo>
                <a:lnTo>
                  <a:pt x="1269289" y="272143"/>
                </a:lnTo>
                <a:lnTo>
                  <a:pt x="4483647" y="272143"/>
                </a:lnTo>
                <a:lnTo>
                  <a:pt x="4483647" y="799186"/>
                </a:lnTo>
                <a:lnTo>
                  <a:pt x="4483647" y="988191"/>
                </a:lnTo>
                <a:lnTo>
                  <a:pt x="4483647" y="1322406"/>
                </a:lnTo>
                <a:lnTo>
                  <a:pt x="2532927" y="1322406"/>
                </a:lnTo>
                <a:lnTo>
                  <a:pt x="2532927" y="988191"/>
                </a:lnTo>
                <a:lnTo>
                  <a:pt x="0" y="988191"/>
                </a:lnTo>
                <a:lnTo>
                  <a:pt x="0" y="400894"/>
                </a:lnTo>
                <a:lnTo>
                  <a:pt x="0" y="27214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2045410" y="2217600"/>
            <a:ext cx="4973955" cy="335583"/>
          </a:xfrm>
          <a:custGeom>
            <a:avLst/>
            <a:gdLst/>
            <a:ahLst/>
            <a:cxnLst/>
            <a:rect l="l" t="t" r="r" b="b"/>
            <a:pathLst>
              <a:path w="4064041" h="473116" extrusionOk="0">
                <a:moveTo>
                  <a:pt x="3401906" y="113786"/>
                </a:moveTo>
                <a:lnTo>
                  <a:pt x="3369674" y="309295"/>
                </a:lnTo>
                <a:lnTo>
                  <a:pt x="3432767" y="309295"/>
                </a:lnTo>
                <a:close/>
                <a:moveTo>
                  <a:pt x="2951217" y="61635"/>
                </a:moveTo>
                <a:lnTo>
                  <a:pt x="2951217" y="411479"/>
                </a:lnTo>
                <a:lnTo>
                  <a:pt x="2999951" y="411479"/>
                </a:lnTo>
                <a:cubicBezTo>
                  <a:pt x="3016997" y="411436"/>
                  <a:pt x="3029410" y="406549"/>
                  <a:pt x="3037189" y="396816"/>
                </a:cubicBezTo>
                <a:cubicBezTo>
                  <a:pt x="3044968" y="387084"/>
                  <a:pt x="3048800" y="372765"/>
                  <a:pt x="3048686" y="353858"/>
                </a:cubicBezTo>
                <a:lnTo>
                  <a:pt x="3048686" y="119943"/>
                </a:lnTo>
                <a:cubicBezTo>
                  <a:pt x="3048800" y="100707"/>
                  <a:pt x="3044968" y="86187"/>
                  <a:pt x="3037189" y="76384"/>
                </a:cubicBezTo>
                <a:cubicBezTo>
                  <a:pt x="3029410" y="66580"/>
                  <a:pt x="3016997" y="61664"/>
                  <a:pt x="2999951" y="61635"/>
                </a:cubicBezTo>
                <a:close/>
                <a:moveTo>
                  <a:pt x="1863047" y="52036"/>
                </a:moveTo>
                <a:cubicBezTo>
                  <a:pt x="1845916" y="52364"/>
                  <a:pt x="1833161" y="57538"/>
                  <a:pt x="1824782" y="67555"/>
                </a:cubicBezTo>
                <a:cubicBezTo>
                  <a:pt x="1816402" y="77573"/>
                  <a:pt x="1812227" y="90463"/>
                  <a:pt x="1812255" y="106226"/>
                </a:cubicBezTo>
                <a:lnTo>
                  <a:pt x="1812255" y="366890"/>
                </a:lnTo>
                <a:cubicBezTo>
                  <a:pt x="1812227" y="382953"/>
                  <a:pt x="1816402" y="395929"/>
                  <a:pt x="1824782" y="405818"/>
                </a:cubicBezTo>
                <a:cubicBezTo>
                  <a:pt x="1833161" y="415707"/>
                  <a:pt x="1845916" y="420795"/>
                  <a:pt x="1863047" y="421080"/>
                </a:cubicBezTo>
                <a:cubicBezTo>
                  <a:pt x="1879877" y="420795"/>
                  <a:pt x="1892547" y="415707"/>
                  <a:pt x="1901055" y="405818"/>
                </a:cubicBezTo>
                <a:cubicBezTo>
                  <a:pt x="1909564" y="395929"/>
                  <a:pt x="1913825" y="382953"/>
                  <a:pt x="1913839" y="366890"/>
                </a:cubicBezTo>
                <a:lnTo>
                  <a:pt x="1913839" y="106226"/>
                </a:lnTo>
                <a:cubicBezTo>
                  <a:pt x="1913825" y="90463"/>
                  <a:pt x="1909564" y="77573"/>
                  <a:pt x="1901055" y="67555"/>
                </a:cubicBezTo>
                <a:cubicBezTo>
                  <a:pt x="1892547" y="57538"/>
                  <a:pt x="1879877" y="52364"/>
                  <a:pt x="1863047" y="52036"/>
                </a:cubicBezTo>
                <a:close/>
                <a:moveTo>
                  <a:pt x="354669" y="49978"/>
                </a:moveTo>
                <a:cubicBezTo>
                  <a:pt x="339396" y="50350"/>
                  <a:pt x="327384" y="54923"/>
                  <a:pt x="318634" y="63697"/>
                </a:cubicBezTo>
                <a:cubicBezTo>
                  <a:pt x="309884" y="72471"/>
                  <a:pt x="305424" y="83218"/>
                  <a:pt x="305253" y="95937"/>
                </a:cubicBezTo>
                <a:lnTo>
                  <a:pt x="305253" y="377179"/>
                </a:lnTo>
                <a:cubicBezTo>
                  <a:pt x="305424" y="390198"/>
                  <a:pt x="309884" y="401030"/>
                  <a:pt x="318634" y="409676"/>
                </a:cubicBezTo>
                <a:cubicBezTo>
                  <a:pt x="327384" y="418321"/>
                  <a:pt x="339396" y="422809"/>
                  <a:pt x="354669" y="423137"/>
                </a:cubicBezTo>
                <a:cubicBezTo>
                  <a:pt x="369613" y="422809"/>
                  <a:pt x="381424" y="418321"/>
                  <a:pt x="390102" y="409676"/>
                </a:cubicBezTo>
                <a:cubicBezTo>
                  <a:pt x="398780" y="401030"/>
                  <a:pt x="403212" y="390198"/>
                  <a:pt x="403398" y="377179"/>
                </a:cubicBezTo>
                <a:lnTo>
                  <a:pt x="403398" y="95937"/>
                </a:lnTo>
                <a:cubicBezTo>
                  <a:pt x="403212" y="83218"/>
                  <a:pt x="398780" y="72472"/>
                  <a:pt x="390102" y="63697"/>
                </a:cubicBezTo>
                <a:cubicBezTo>
                  <a:pt x="381424" y="54923"/>
                  <a:pt x="369613" y="50350"/>
                  <a:pt x="354669" y="49978"/>
                </a:cubicBezTo>
                <a:close/>
                <a:moveTo>
                  <a:pt x="2893695" y="8229"/>
                </a:moveTo>
                <a:lnTo>
                  <a:pt x="3002697" y="8229"/>
                </a:lnTo>
                <a:cubicBezTo>
                  <a:pt x="3038485" y="8683"/>
                  <a:pt x="3064624" y="18901"/>
                  <a:pt x="3081113" y="38881"/>
                </a:cubicBezTo>
                <a:cubicBezTo>
                  <a:pt x="3097602" y="58862"/>
                  <a:pt x="3105738" y="85883"/>
                  <a:pt x="3105521" y="119943"/>
                </a:cubicBezTo>
                <a:lnTo>
                  <a:pt x="3105521" y="353172"/>
                </a:lnTo>
                <a:cubicBezTo>
                  <a:pt x="3105738" y="387232"/>
                  <a:pt x="3097602" y="414253"/>
                  <a:pt x="3081113" y="434234"/>
                </a:cubicBezTo>
                <a:cubicBezTo>
                  <a:pt x="3064624" y="454215"/>
                  <a:pt x="3038485" y="464432"/>
                  <a:pt x="3002697" y="464886"/>
                </a:cubicBezTo>
                <a:lnTo>
                  <a:pt x="2893695" y="464886"/>
                </a:lnTo>
                <a:close/>
                <a:moveTo>
                  <a:pt x="0" y="8229"/>
                </a:moveTo>
                <a:lnTo>
                  <a:pt x="198796" y="8229"/>
                </a:lnTo>
                <a:lnTo>
                  <a:pt x="198796" y="42461"/>
                </a:lnTo>
                <a:cubicBezTo>
                  <a:pt x="175454" y="99242"/>
                  <a:pt x="155693" y="150739"/>
                  <a:pt x="139513" y="196953"/>
                </a:cubicBezTo>
                <a:cubicBezTo>
                  <a:pt x="123333" y="243167"/>
                  <a:pt x="110887" y="287701"/>
                  <a:pt x="102175" y="330555"/>
                </a:cubicBezTo>
                <a:cubicBezTo>
                  <a:pt x="93462" y="373409"/>
                  <a:pt x="88637" y="418186"/>
                  <a:pt x="87697" y="464886"/>
                </a:cubicBezTo>
                <a:lnTo>
                  <a:pt x="29490" y="464886"/>
                </a:lnTo>
                <a:cubicBezTo>
                  <a:pt x="33339" y="398863"/>
                  <a:pt x="45840" y="330723"/>
                  <a:pt x="66991" y="260466"/>
                </a:cubicBezTo>
                <a:cubicBezTo>
                  <a:pt x="88142" y="190209"/>
                  <a:pt x="113332" y="123247"/>
                  <a:pt x="142561" y="59580"/>
                </a:cubicBezTo>
                <a:lnTo>
                  <a:pt x="0" y="59580"/>
                </a:lnTo>
                <a:close/>
                <a:moveTo>
                  <a:pt x="3569284" y="8143"/>
                </a:moveTo>
                <a:lnTo>
                  <a:pt x="3617902" y="8143"/>
                </a:lnTo>
                <a:lnTo>
                  <a:pt x="3707796" y="238616"/>
                </a:lnTo>
                <a:lnTo>
                  <a:pt x="3735929" y="316127"/>
                </a:lnTo>
                <a:lnTo>
                  <a:pt x="3735929" y="8143"/>
                </a:lnTo>
                <a:lnTo>
                  <a:pt x="3790026" y="8143"/>
                </a:lnTo>
                <a:lnTo>
                  <a:pt x="3790026" y="464886"/>
                </a:lnTo>
                <a:lnTo>
                  <a:pt x="3748940" y="464886"/>
                </a:lnTo>
                <a:lnTo>
                  <a:pt x="3653574" y="237930"/>
                </a:lnTo>
                <a:lnTo>
                  <a:pt x="3623381" y="161105"/>
                </a:lnTo>
                <a:lnTo>
                  <a:pt x="3623381" y="464886"/>
                </a:lnTo>
                <a:lnTo>
                  <a:pt x="3569284" y="464886"/>
                </a:lnTo>
                <a:close/>
                <a:moveTo>
                  <a:pt x="3373103" y="8143"/>
                </a:moveTo>
                <a:lnTo>
                  <a:pt x="3433453" y="8143"/>
                </a:lnTo>
                <a:lnTo>
                  <a:pt x="3518492" y="464886"/>
                </a:lnTo>
                <a:lnTo>
                  <a:pt x="3460199" y="464886"/>
                </a:lnTo>
                <a:lnTo>
                  <a:pt x="3441683" y="359959"/>
                </a:lnTo>
                <a:lnTo>
                  <a:pt x="3360758" y="359959"/>
                </a:lnTo>
                <a:lnTo>
                  <a:pt x="3341556" y="464886"/>
                </a:lnTo>
                <a:lnTo>
                  <a:pt x="3287378" y="464886"/>
                </a:lnTo>
                <a:close/>
                <a:moveTo>
                  <a:pt x="3179445" y="8143"/>
                </a:moveTo>
                <a:lnTo>
                  <a:pt x="3236967" y="8143"/>
                </a:lnTo>
                <a:lnTo>
                  <a:pt x="3236967" y="464886"/>
                </a:lnTo>
                <a:lnTo>
                  <a:pt x="3179445" y="464886"/>
                </a:lnTo>
                <a:close/>
                <a:moveTo>
                  <a:pt x="2597734" y="8143"/>
                </a:moveTo>
                <a:lnTo>
                  <a:pt x="2646353" y="8143"/>
                </a:lnTo>
                <a:lnTo>
                  <a:pt x="2736246" y="238616"/>
                </a:lnTo>
                <a:lnTo>
                  <a:pt x="2764379" y="316127"/>
                </a:lnTo>
                <a:lnTo>
                  <a:pt x="2764379" y="8143"/>
                </a:lnTo>
                <a:lnTo>
                  <a:pt x="2818476" y="8143"/>
                </a:lnTo>
                <a:lnTo>
                  <a:pt x="2818476" y="464886"/>
                </a:lnTo>
                <a:lnTo>
                  <a:pt x="2777390" y="464886"/>
                </a:lnTo>
                <a:lnTo>
                  <a:pt x="2682024" y="237930"/>
                </a:lnTo>
                <a:lnTo>
                  <a:pt x="2651831" y="161105"/>
                </a:lnTo>
                <a:lnTo>
                  <a:pt x="2651831" y="464886"/>
                </a:lnTo>
                <a:lnTo>
                  <a:pt x="2597734" y="464886"/>
                </a:lnTo>
                <a:close/>
                <a:moveTo>
                  <a:pt x="2465070" y="8143"/>
                </a:moveTo>
                <a:lnTo>
                  <a:pt x="2522591" y="8143"/>
                </a:lnTo>
                <a:lnTo>
                  <a:pt x="2522591" y="464886"/>
                </a:lnTo>
                <a:lnTo>
                  <a:pt x="2465070" y="464886"/>
                </a:lnTo>
                <a:close/>
                <a:moveTo>
                  <a:pt x="2045284" y="8143"/>
                </a:moveTo>
                <a:lnTo>
                  <a:pt x="2093903" y="8143"/>
                </a:lnTo>
                <a:lnTo>
                  <a:pt x="2183796" y="238616"/>
                </a:lnTo>
                <a:lnTo>
                  <a:pt x="2211930" y="316127"/>
                </a:lnTo>
                <a:lnTo>
                  <a:pt x="2211930" y="8143"/>
                </a:lnTo>
                <a:lnTo>
                  <a:pt x="2266026" y="8143"/>
                </a:lnTo>
                <a:lnTo>
                  <a:pt x="2266026" y="464886"/>
                </a:lnTo>
                <a:lnTo>
                  <a:pt x="2224940" y="464886"/>
                </a:lnTo>
                <a:lnTo>
                  <a:pt x="2129574" y="237930"/>
                </a:lnTo>
                <a:lnTo>
                  <a:pt x="2099381" y="161105"/>
                </a:lnTo>
                <a:lnTo>
                  <a:pt x="2099381" y="464886"/>
                </a:lnTo>
                <a:lnTo>
                  <a:pt x="2045284" y="464886"/>
                </a:lnTo>
                <a:close/>
                <a:moveTo>
                  <a:pt x="1626870" y="8143"/>
                </a:moveTo>
                <a:lnTo>
                  <a:pt x="1684391" y="8143"/>
                </a:lnTo>
                <a:lnTo>
                  <a:pt x="1684391" y="464886"/>
                </a:lnTo>
                <a:lnTo>
                  <a:pt x="1626870" y="464886"/>
                </a:lnTo>
                <a:close/>
                <a:moveTo>
                  <a:pt x="1388745" y="8143"/>
                </a:moveTo>
                <a:lnTo>
                  <a:pt x="1445581" y="8143"/>
                </a:lnTo>
                <a:lnTo>
                  <a:pt x="1445581" y="412165"/>
                </a:lnTo>
                <a:lnTo>
                  <a:pt x="1564224" y="412165"/>
                </a:lnTo>
                <a:lnTo>
                  <a:pt x="1564224" y="464886"/>
                </a:lnTo>
                <a:lnTo>
                  <a:pt x="1388745" y="464886"/>
                </a:lnTo>
                <a:close/>
                <a:moveTo>
                  <a:pt x="1150620" y="8143"/>
                </a:moveTo>
                <a:lnTo>
                  <a:pt x="1207456" y="8143"/>
                </a:lnTo>
                <a:lnTo>
                  <a:pt x="1207456" y="412165"/>
                </a:lnTo>
                <a:lnTo>
                  <a:pt x="1326099" y="412165"/>
                </a:lnTo>
                <a:lnTo>
                  <a:pt x="1326099" y="464886"/>
                </a:lnTo>
                <a:lnTo>
                  <a:pt x="1150620" y="464886"/>
                </a:lnTo>
                <a:close/>
                <a:moveTo>
                  <a:pt x="1017270" y="8143"/>
                </a:moveTo>
                <a:lnTo>
                  <a:pt x="1074791" y="8143"/>
                </a:lnTo>
                <a:lnTo>
                  <a:pt x="1074791" y="464886"/>
                </a:lnTo>
                <a:lnTo>
                  <a:pt x="1017270" y="464886"/>
                </a:lnTo>
                <a:close/>
                <a:moveTo>
                  <a:pt x="645795" y="8143"/>
                </a:moveTo>
                <a:lnTo>
                  <a:pt x="726648" y="8143"/>
                </a:lnTo>
                <a:lnTo>
                  <a:pt x="778106" y="292119"/>
                </a:lnTo>
                <a:lnTo>
                  <a:pt x="793200" y="375117"/>
                </a:lnTo>
                <a:lnTo>
                  <a:pt x="807608" y="291433"/>
                </a:lnTo>
                <a:lnTo>
                  <a:pt x="858380" y="8143"/>
                </a:lnTo>
                <a:lnTo>
                  <a:pt x="937860" y="8143"/>
                </a:lnTo>
                <a:lnTo>
                  <a:pt x="937860" y="464886"/>
                </a:lnTo>
                <a:lnTo>
                  <a:pt x="885824" y="464886"/>
                </a:lnTo>
                <a:lnTo>
                  <a:pt x="885824" y="114461"/>
                </a:lnTo>
                <a:lnTo>
                  <a:pt x="870730" y="197460"/>
                </a:lnTo>
                <a:lnTo>
                  <a:pt x="818586" y="464886"/>
                </a:lnTo>
                <a:lnTo>
                  <a:pt x="763697" y="464886"/>
                </a:lnTo>
                <a:lnTo>
                  <a:pt x="711554" y="197460"/>
                </a:lnTo>
                <a:lnTo>
                  <a:pt x="696459" y="114461"/>
                </a:lnTo>
                <a:lnTo>
                  <a:pt x="696459" y="464886"/>
                </a:lnTo>
                <a:lnTo>
                  <a:pt x="645795" y="464886"/>
                </a:lnTo>
                <a:close/>
                <a:moveTo>
                  <a:pt x="3959844" y="0"/>
                </a:moveTo>
                <a:cubicBezTo>
                  <a:pt x="3991084" y="511"/>
                  <a:pt x="4015711" y="10100"/>
                  <a:pt x="4033726" y="28767"/>
                </a:cubicBezTo>
                <a:cubicBezTo>
                  <a:pt x="4051742" y="47434"/>
                  <a:pt x="4060933" y="72110"/>
                  <a:pt x="4061302" y="102796"/>
                </a:cubicBezTo>
                <a:lnTo>
                  <a:pt x="4061302" y="145326"/>
                </a:lnTo>
                <a:lnTo>
                  <a:pt x="4007206" y="145326"/>
                </a:lnTo>
                <a:lnTo>
                  <a:pt x="4007206" y="108970"/>
                </a:lnTo>
                <a:cubicBezTo>
                  <a:pt x="4007277" y="91207"/>
                  <a:pt x="4003359" y="77002"/>
                  <a:pt x="3995451" y="66355"/>
                </a:cubicBezTo>
                <a:cubicBezTo>
                  <a:pt x="3987543" y="55709"/>
                  <a:pt x="3975217" y="50250"/>
                  <a:pt x="3958472" y="49978"/>
                </a:cubicBezTo>
                <a:cubicBezTo>
                  <a:pt x="3943342" y="50121"/>
                  <a:pt x="3931902" y="54294"/>
                  <a:pt x="3924152" y="62497"/>
                </a:cubicBezTo>
                <a:cubicBezTo>
                  <a:pt x="3916401" y="70699"/>
                  <a:pt x="3912512" y="82075"/>
                  <a:pt x="3912483" y="96623"/>
                </a:cubicBezTo>
                <a:cubicBezTo>
                  <a:pt x="3912111" y="118059"/>
                  <a:pt x="3917316" y="137437"/>
                  <a:pt x="3928099" y="154758"/>
                </a:cubicBezTo>
                <a:cubicBezTo>
                  <a:pt x="3938881" y="172078"/>
                  <a:pt x="3957471" y="192485"/>
                  <a:pt x="3983868" y="215979"/>
                </a:cubicBezTo>
                <a:cubicBezTo>
                  <a:pt x="4010301" y="239302"/>
                  <a:pt x="4030261" y="262624"/>
                  <a:pt x="4043748" y="285947"/>
                </a:cubicBezTo>
                <a:cubicBezTo>
                  <a:pt x="4057235" y="309269"/>
                  <a:pt x="4064000" y="334650"/>
                  <a:pt x="4064041" y="362088"/>
                </a:cubicBezTo>
                <a:cubicBezTo>
                  <a:pt x="4063173" y="399114"/>
                  <a:pt x="4052583" y="426876"/>
                  <a:pt x="4032271" y="445373"/>
                </a:cubicBezTo>
                <a:cubicBezTo>
                  <a:pt x="4011958" y="463871"/>
                  <a:pt x="3987130" y="473118"/>
                  <a:pt x="3957785" y="473116"/>
                </a:cubicBezTo>
                <a:cubicBezTo>
                  <a:pt x="3925146" y="472590"/>
                  <a:pt x="3899376" y="463030"/>
                  <a:pt x="3880475" y="444434"/>
                </a:cubicBezTo>
                <a:cubicBezTo>
                  <a:pt x="3861575" y="425839"/>
                  <a:pt x="3851926" y="401363"/>
                  <a:pt x="3851529" y="371006"/>
                </a:cubicBezTo>
                <a:lnTo>
                  <a:pt x="3851529" y="329162"/>
                </a:lnTo>
                <a:lnTo>
                  <a:pt x="3907680" y="329162"/>
                </a:lnTo>
                <a:lnTo>
                  <a:pt x="3907680" y="364832"/>
                </a:lnTo>
                <a:cubicBezTo>
                  <a:pt x="3907751" y="384153"/>
                  <a:pt x="3912070" y="399014"/>
                  <a:pt x="3920634" y="409417"/>
                </a:cubicBezTo>
                <a:cubicBezTo>
                  <a:pt x="3929200" y="419819"/>
                  <a:pt x="3941584" y="425077"/>
                  <a:pt x="3957785" y="425191"/>
                </a:cubicBezTo>
                <a:cubicBezTo>
                  <a:pt x="3974588" y="424963"/>
                  <a:pt x="3987142" y="420105"/>
                  <a:pt x="3995451" y="410617"/>
                </a:cubicBezTo>
                <a:cubicBezTo>
                  <a:pt x="4003758" y="401129"/>
                  <a:pt x="4007905" y="388383"/>
                  <a:pt x="4007890" y="372378"/>
                </a:cubicBezTo>
                <a:cubicBezTo>
                  <a:pt x="4008148" y="351584"/>
                  <a:pt x="4003343" y="332292"/>
                  <a:pt x="3993477" y="314500"/>
                </a:cubicBezTo>
                <a:cubicBezTo>
                  <a:pt x="3983611" y="296708"/>
                  <a:pt x="3967137" y="277587"/>
                  <a:pt x="3944057" y="257137"/>
                </a:cubicBezTo>
                <a:cubicBezTo>
                  <a:pt x="3922090" y="238430"/>
                  <a:pt x="3902235" y="216337"/>
                  <a:pt x="3884494" y="190856"/>
                </a:cubicBezTo>
                <a:cubicBezTo>
                  <a:pt x="3866752" y="165376"/>
                  <a:pt x="3857362" y="137623"/>
                  <a:pt x="3856322" y="107598"/>
                </a:cubicBezTo>
                <a:cubicBezTo>
                  <a:pt x="3856391" y="76409"/>
                  <a:pt x="3865156" y="50845"/>
                  <a:pt x="3882616" y="30908"/>
                </a:cubicBezTo>
                <a:cubicBezTo>
                  <a:pt x="3900076" y="10970"/>
                  <a:pt x="3925819" y="668"/>
                  <a:pt x="3959844" y="0"/>
                </a:cubicBezTo>
                <a:close/>
                <a:moveTo>
                  <a:pt x="1863047" y="0"/>
                </a:moveTo>
                <a:cubicBezTo>
                  <a:pt x="1898141" y="653"/>
                  <a:pt x="1924825" y="11327"/>
                  <a:pt x="1943098" y="32021"/>
                </a:cubicBezTo>
                <a:cubicBezTo>
                  <a:pt x="1961371" y="52716"/>
                  <a:pt x="1970563" y="79508"/>
                  <a:pt x="1970675" y="112400"/>
                </a:cubicBezTo>
                <a:lnTo>
                  <a:pt x="1970675" y="360716"/>
                </a:lnTo>
                <a:cubicBezTo>
                  <a:pt x="1970563" y="393907"/>
                  <a:pt x="1961371" y="420785"/>
                  <a:pt x="1943098" y="441351"/>
                </a:cubicBezTo>
                <a:cubicBezTo>
                  <a:pt x="1924825" y="461917"/>
                  <a:pt x="1898141" y="472505"/>
                  <a:pt x="1863047" y="473116"/>
                </a:cubicBezTo>
                <a:cubicBezTo>
                  <a:pt x="1827953" y="472505"/>
                  <a:pt x="1801269" y="461917"/>
                  <a:pt x="1782996" y="441351"/>
                </a:cubicBezTo>
                <a:cubicBezTo>
                  <a:pt x="1764723" y="420785"/>
                  <a:pt x="1755531" y="393907"/>
                  <a:pt x="1755420" y="360716"/>
                </a:cubicBezTo>
                <a:lnTo>
                  <a:pt x="1755420" y="112400"/>
                </a:lnTo>
                <a:cubicBezTo>
                  <a:pt x="1755531" y="79508"/>
                  <a:pt x="1764723" y="52716"/>
                  <a:pt x="1782996" y="32021"/>
                </a:cubicBezTo>
                <a:cubicBezTo>
                  <a:pt x="1801269" y="11327"/>
                  <a:pt x="1827953" y="653"/>
                  <a:pt x="1863047" y="0"/>
                </a:cubicBezTo>
                <a:close/>
                <a:moveTo>
                  <a:pt x="354669" y="0"/>
                </a:moveTo>
                <a:cubicBezTo>
                  <a:pt x="385936" y="440"/>
                  <a:pt x="410676" y="10000"/>
                  <a:pt x="428891" y="28682"/>
                </a:cubicBezTo>
                <a:cubicBezTo>
                  <a:pt x="447106" y="47363"/>
                  <a:pt x="456412" y="72525"/>
                  <a:pt x="456809" y="104168"/>
                </a:cubicBezTo>
                <a:lnTo>
                  <a:pt x="456809" y="368948"/>
                </a:lnTo>
                <a:cubicBezTo>
                  <a:pt x="456412" y="400590"/>
                  <a:pt x="447106" y="425752"/>
                  <a:pt x="428891" y="444434"/>
                </a:cubicBezTo>
                <a:cubicBezTo>
                  <a:pt x="410676" y="463115"/>
                  <a:pt x="385936" y="472676"/>
                  <a:pt x="354669" y="473116"/>
                </a:cubicBezTo>
                <a:cubicBezTo>
                  <a:pt x="323073" y="472676"/>
                  <a:pt x="298131" y="463115"/>
                  <a:pt x="279845" y="444434"/>
                </a:cubicBezTo>
                <a:cubicBezTo>
                  <a:pt x="261559" y="425752"/>
                  <a:pt x="252224" y="400590"/>
                  <a:pt x="251841" y="368948"/>
                </a:cubicBezTo>
                <a:lnTo>
                  <a:pt x="251841" y="104168"/>
                </a:lnTo>
                <a:cubicBezTo>
                  <a:pt x="252224" y="72525"/>
                  <a:pt x="261559" y="47363"/>
                  <a:pt x="279845" y="28682"/>
                </a:cubicBezTo>
                <a:cubicBezTo>
                  <a:pt x="298131" y="10000"/>
                  <a:pt x="323073" y="440"/>
                  <a:pt x="3546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045409" y="1963613"/>
            <a:ext cx="1077271" cy="161956"/>
          </a:xfrm>
          <a:custGeom>
            <a:avLst/>
            <a:gdLst/>
            <a:ahLst/>
            <a:cxnLst/>
            <a:rect l="l" t="t" r="r" b="b"/>
            <a:pathLst>
              <a:path w="915680" h="237535" extrusionOk="0">
                <a:moveTo>
                  <a:pt x="768647" y="155795"/>
                </a:moveTo>
                <a:cubicBezTo>
                  <a:pt x="756129" y="158696"/>
                  <a:pt x="746765" y="163030"/>
                  <a:pt x="740554" y="168795"/>
                </a:cubicBezTo>
                <a:cubicBezTo>
                  <a:pt x="734344" y="174561"/>
                  <a:pt x="731242" y="181274"/>
                  <a:pt x="731250" y="188935"/>
                </a:cubicBezTo>
                <a:lnTo>
                  <a:pt x="731250" y="196691"/>
                </a:lnTo>
                <a:cubicBezTo>
                  <a:pt x="731213" y="202096"/>
                  <a:pt x="732432" y="206533"/>
                  <a:pt x="734909" y="209999"/>
                </a:cubicBezTo>
                <a:cubicBezTo>
                  <a:pt x="737385" y="213466"/>
                  <a:pt x="741340" y="215258"/>
                  <a:pt x="746772" y="215375"/>
                </a:cubicBezTo>
                <a:cubicBezTo>
                  <a:pt x="752624" y="215221"/>
                  <a:pt x="757681" y="212973"/>
                  <a:pt x="761944" y="208633"/>
                </a:cubicBezTo>
                <a:cubicBezTo>
                  <a:pt x="766207" y="204292"/>
                  <a:pt x="768442" y="198784"/>
                  <a:pt x="768647" y="192108"/>
                </a:cubicBezTo>
                <a:close/>
                <a:moveTo>
                  <a:pt x="220777" y="90926"/>
                </a:moveTo>
                <a:cubicBezTo>
                  <a:pt x="214764" y="91044"/>
                  <a:pt x="210207" y="93012"/>
                  <a:pt x="207105" y="96831"/>
                </a:cubicBezTo>
                <a:cubicBezTo>
                  <a:pt x="204003" y="100651"/>
                  <a:pt x="202444" y="105616"/>
                  <a:pt x="202430" y="111727"/>
                </a:cubicBezTo>
                <a:lnTo>
                  <a:pt x="202430" y="193518"/>
                </a:lnTo>
                <a:cubicBezTo>
                  <a:pt x="202444" y="199768"/>
                  <a:pt x="204003" y="204719"/>
                  <a:pt x="207105" y="208369"/>
                </a:cubicBezTo>
                <a:cubicBezTo>
                  <a:pt x="210207" y="212019"/>
                  <a:pt x="214764" y="213885"/>
                  <a:pt x="220777" y="213966"/>
                </a:cubicBezTo>
                <a:cubicBezTo>
                  <a:pt x="226790" y="213885"/>
                  <a:pt x="231348" y="212019"/>
                  <a:pt x="234450" y="208369"/>
                </a:cubicBezTo>
                <a:cubicBezTo>
                  <a:pt x="237552" y="204719"/>
                  <a:pt x="239111" y="199768"/>
                  <a:pt x="239125" y="193518"/>
                </a:cubicBezTo>
                <a:lnTo>
                  <a:pt x="239125" y="111727"/>
                </a:lnTo>
                <a:cubicBezTo>
                  <a:pt x="239111" y="105616"/>
                  <a:pt x="237552" y="100651"/>
                  <a:pt x="234450" y="96831"/>
                </a:cubicBezTo>
                <a:cubicBezTo>
                  <a:pt x="231348" y="93012"/>
                  <a:pt x="226790" y="91044"/>
                  <a:pt x="220777" y="90926"/>
                </a:cubicBezTo>
                <a:close/>
                <a:moveTo>
                  <a:pt x="411277" y="90926"/>
                </a:moveTo>
                <a:cubicBezTo>
                  <a:pt x="404941" y="91022"/>
                  <a:pt x="400236" y="93035"/>
                  <a:pt x="397164" y="96967"/>
                </a:cubicBezTo>
                <a:cubicBezTo>
                  <a:pt x="394091" y="100899"/>
                  <a:pt x="392562" y="106175"/>
                  <a:pt x="392577" y="112796"/>
                </a:cubicBezTo>
                <a:lnTo>
                  <a:pt x="392577" y="138547"/>
                </a:lnTo>
                <a:lnTo>
                  <a:pt x="429272" y="138547"/>
                </a:lnTo>
                <a:lnTo>
                  <a:pt x="429272" y="112796"/>
                </a:lnTo>
                <a:cubicBezTo>
                  <a:pt x="429294" y="106175"/>
                  <a:pt x="427839" y="100899"/>
                  <a:pt x="424906" y="96967"/>
                </a:cubicBezTo>
                <a:cubicBezTo>
                  <a:pt x="421973" y="93035"/>
                  <a:pt x="417430" y="91022"/>
                  <a:pt x="411277" y="90926"/>
                </a:cubicBezTo>
                <a:close/>
                <a:moveTo>
                  <a:pt x="342660" y="68684"/>
                </a:moveTo>
                <a:cubicBezTo>
                  <a:pt x="346485" y="68037"/>
                  <a:pt x="350646" y="68050"/>
                  <a:pt x="355143" y="68723"/>
                </a:cubicBezTo>
                <a:lnTo>
                  <a:pt x="355143" y="95867"/>
                </a:lnTo>
                <a:cubicBezTo>
                  <a:pt x="341927" y="94722"/>
                  <a:pt x="332588" y="95956"/>
                  <a:pt x="327126" y="99569"/>
                </a:cubicBezTo>
                <a:cubicBezTo>
                  <a:pt x="321663" y="103182"/>
                  <a:pt x="319020" y="108646"/>
                  <a:pt x="319196" y="115961"/>
                </a:cubicBezTo>
                <a:lnTo>
                  <a:pt x="319196" y="234715"/>
                </a:lnTo>
                <a:lnTo>
                  <a:pt x="293513" y="234715"/>
                </a:lnTo>
                <a:lnTo>
                  <a:pt x="293513" y="69781"/>
                </a:lnTo>
                <a:lnTo>
                  <a:pt x="315677" y="69781"/>
                </a:lnTo>
                <a:lnTo>
                  <a:pt x="317436" y="94457"/>
                </a:lnTo>
                <a:cubicBezTo>
                  <a:pt x="320967" y="83824"/>
                  <a:pt x="325885" y="76540"/>
                  <a:pt x="332192" y="72605"/>
                </a:cubicBezTo>
                <a:cubicBezTo>
                  <a:pt x="335345" y="70638"/>
                  <a:pt x="338835" y="69331"/>
                  <a:pt x="342660" y="68684"/>
                </a:cubicBezTo>
                <a:close/>
                <a:moveTo>
                  <a:pt x="882587" y="68062"/>
                </a:moveTo>
                <a:cubicBezTo>
                  <a:pt x="893365" y="68208"/>
                  <a:pt x="901566" y="71785"/>
                  <a:pt x="907190" y="78795"/>
                </a:cubicBezTo>
                <a:cubicBezTo>
                  <a:pt x="912814" y="85804"/>
                  <a:pt x="915644" y="95371"/>
                  <a:pt x="915680" y="107495"/>
                </a:cubicBezTo>
                <a:lnTo>
                  <a:pt x="915680" y="234715"/>
                </a:lnTo>
                <a:lnTo>
                  <a:pt x="889996" y="234715"/>
                </a:lnTo>
                <a:lnTo>
                  <a:pt x="889996" y="109610"/>
                </a:lnTo>
                <a:cubicBezTo>
                  <a:pt x="889945" y="103544"/>
                  <a:pt x="888460" y="98755"/>
                  <a:pt x="885542" y="95245"/>
                </a:cubicBezTo>
                <a:cubicBezTo>
                  <a:pt x="882623" y="91735"/>
                  <a:pt x="878581" y="89943"/>
                  <a:pt x="873413" y="89870"/>
                </a:cubicBezTo>
                <a:cubicBezTo>
                  <a:pt x="866680" y="90406"/>
                  <a:pt x="861535" y="93828"/>
                  <a:pt x="857977" y="100137"/>
                </a:cubicBezTo>
                <a:cubicBezTo>
                  <a:pt x="854420" y="106445"/>
                  <a:pt x="852626" y="112423"/>
                  <a:pt x="852597" y="118071"/>
                </a:cubicBezTo>
                <a:lnTo>
                  <a:pt x="852597" y="234715"/>
                </a:lnTo>
                <a:lnTo>
                  <a:pt x="826913" y="234715"/>
                </a:lnTo>
                <a:lnTo>
                  <a:pt x="826913" y="69821"/>
                </a:lnTo>
                <a:lnTo>
                  <a:pt x="848725" y="69821"/>
                </a:lnTo>
                <a:lnTo>
                  <a:pt x="850484" y="96919"/>
                </a:lnTo>
                <a:cubicBezTo>
                  <a:pt x="854047" y="86631"/>
                  <a:pt x="858559" y="79226"/>
                  <a:pt x="864020" y="74703"/>
                </a:cubicBezTo>
                <a:cubicBezTo>
                  <a:pt x="869481" y="70180"/>
                  <a:pt x="875670" y="67967"/>
                  <a:pt x="882587" y="68062"/>
                </a:cubicBezTo>
                <a:close/>
                <a:moveTo>
                  <a:pt x="752418" y="67710"/>
                </a:moveTo>
                <a:cubicBezTo>
                  <a:pt x="766747" y="67950"/>
                  <a:pt x="777109" y="72217"/>
                  <a:pt x="783505" y="80511"/>
                </a:cubicBezTo>
                <a:cubicBezTo>
                  <a:pt x="789901" y="88804"/>
                  <a:pt x="793040" y="99679"/>
                  <a:pt x="792922" y="113137"/>
                </a:cubicBezTo>
                <a:lnTo>
                  <a:pt x="792922" y="209735"/>
                </a:lnTo>
                <a:cubicBezTo>
                  <a:pt x="792922" y="212401"/>
                  <a:pt x="793539" y="214471"/>
                  <a:pt x="794772" y="215945"/>
                </a:cubicBezTo>
                <a:cubicBezTo>
                  <a:pt x="796006" y="217419"/>
                  <a:pt x="797856" y="218167"/>
                  <a:pt x="800323" y="218189"/>
                </a:cubicBezTo>
                <a:lnTo>
                  <a:pt x="800323" y="237534"/>
                </a:lnTo>
                <a:lnTo>
                  <a:pt x="793274" y="237534"/>
                </a:lnTo>
                <a:cubicBezTo>
                  <a:pt x="788400" y="237593"/>
                  <a:pt x="784164" y="236245"/>
                  <a:pt x="780565" y="233489"/>
                </a:cubicBezTo>
                <a:cubicBezTo>
                  <a:pt x="776966" y="230734"/>
                  <a:pt x="774753" y="226220"/>
                  <a:pt x="773925" y="219948"/>
                </a:cubicBezTo>
                <a:cubicBezTo>
                  <a:pt x="770169" y="225451"/>
                  <a:pt x="765528" y="229745"/>
                  <a:pt x="760002" y="232830"/>
                </a:cubicBezTo>
                <a:cubicBezTo>
                  <a:pt x="754476" y="235915"/>
                  <a:pt x="748419" y="237483"/>
                  <a:pt x="741832" y="237534"/>
                </a:cubicBezTo>
                <a:cubicBezTo>
                  <a:pt x="730993" y="237411"/>
                  <a:pt x="722556" y="233789"/>
                  <a:pt x="716521" y="226669"/>
                </a:cubicBezTo>
                <a:cubicBezTo>
                  <a:pt x="710486" y="219550"/>
                  <a:pt x="707421" y="209674"/>
                  <a:pt x="707327" y="197043"/>
                </a:cubicBezTo>
                <a:lnTo>
                  <a:pt x="707327" y="191050"/>
                </a:lnTo>
                <a:cubicBezTo>
                  <a:pt x="707897" y="175097"/>
                  <a:pt x="714148" y="162846"/>
                  <a:pt x="726079" y="154297"/>
                </a:cubicBezTo>
                <a:cubicBezTo>
                  <a:pt x="738010" y="145747"/>
                  <a:pt x="752199" y="139313"/>
                  <a:pt x="768647" y="134995"/>
                </a:cubicBezTo>
                <a:lnTo>
                  <a:pt x="768647" y="109964"/>
                </a:lnTo>
                <a:cubicBezTo>
                  <a:pt x="768684" y="104095"/>
                  <a:pt x="767376" y="99527"/>
                  <a:pt x="764723" y="96258"/>
                </a:cubicBezTo>
                <a:cubicBezTo>
                  <a:pt x="762070" y="92990"/>
                  <a:pt x="757850" y="91330"/>
                  <a:pt x="752065" y="91279"/>
                </a:cubicBezTo>
                <a:cubicBezTo>
                  <a:pt x="745677" y="91286"/>
                  <a:pt x="741340" y="92946"/>
                  <a:pt x="739053" y="96258"/>
                </a:cubicBezTo>
                <a:cubicBezTo>
                  <a:pt x="736767" y="99571"/>
                  <a:pt x="735694" y="104492"/>
                  <a:pt x="735833" y="111021"/>
                </a:cubicBezTo>
                <a:lnTo>
                  <a:pt x="735833" y="123361"/>
                </a:lnTo>
                <a:lnTo>
                  <a:pt x="712252" y="123361"/>
                </a:lnTo>
                <a:lnTo>
                  <a:pt x="712252" y="109611"/>
                </a:lnTo>
                <a:cubicBezTo>
                  <a:pt x="712251" y="97382"/>
                  <a:pt x="715595" y="87403"/>
                  <a:pt x="722286" y="79674"/>
                </a:cubicBezTo>
                <a:cubicBezTo>
                  <a:pt x="728976" y="71946"/>
                  <a:pt x="739021" y="67958"/>
                  <a:pt x="752418" y="67710"/>
                </a:cubicBezTo>
                <a:close/>
                <a:moveTo>
                  <a:pt x="410925" y="67710"/>
                </a:moveTo>
                <a:cubicBezTo>
                  <a:pt x="424040" y="67899"/>
                  <a:pt x="434111" y="72357"/>
                  <a:pt x="441137" y="81085"/>
                </a:cubicBezTo>
                <a:cubicBezTo>
                  <a:pt x="448163" y="89813"/>
                  <a:pt x="451712" y="101677"/>
                  <a:pt x="451784" y="116677"/>
                </a:cubicBezTo>
                <a:lnTo>
                  <a:pt x="451784" y="155069"/>
                </a:lnTo>
                <a:lnTo>
                  <a:pt x="392577" y="155069"/>
                </a:lnTo>
                <a:lnTo>
                  <a:pt x="392577" y="192804"/>
                </a:lnTo>
                <a:cubicBezTo>
                  <a:pt x="392562" y="199409"/>
                  <a:pt x="394091" y="204626"/>
                  <a:pt x="397164" y="208454"/>
                </a:cubicBezTo>
                <a:cubicBezTo>
                  <a:pt x="400236" y="212283"/>
                  <a:pt x="404941" y="214237"/>
                  <a:pt x="411277" y="214318"/>
                </a:cubicBezTo>
                <a:cubicBezTo>
                  <a:pt x="417430" y="214237"/>
                  <a:pt x="421973" y="212283"/>
                  <a:pt x="424906" y="208454"/>
                </a:cubicBezTo>
                <a:cubicBezTo>
                  <a:pt x="427839" y="204626"/>
                  <a:pt x="429294" y="199410"/>
                  <a:pt x="429272" y="192804"/>
                </a:cubicBezTo>
                <a:lnTo>
                  <a:pt x="429272" y="176933"/>
                </a:lnTo>
                <a:lnTo>
                  <a:pt x="451784" y="176933"/>
                </a:lnTo>
                <a:lnTo>
                  <a:pt x="451784" y="189277"/>
                </a:lnTo>
                <a:cubicBezTo>
                  <a:pt x="451712" y="204398"/>
                  <a:pt x="448163" y="216187"/>
                  <a:pt x="441137" y="224643"/>
                </a:cubicBezTo>
                <a:cubicBezTo>
                  <a:pt x="434111" y="233100"/>
                  <a:pt x="424040" y="237397"/>
                  <a:pt x="410925" y="237534"/>
                </a:cubicBezTo>
                <a:cubicBezTo>
                  <a:pt x="397706" y="237382"/>
                  <a:pt x="387224" y="233026"/>
                  <a:pt x="379479" y="224467"/>
                </a:cubicBezTo>
                <a:cubicBezTo>
                  <a:pt x="371733" y="215908"/>
                  <a:pt x="367773" y="204061"/>
                  <a:pt x="367599" y="188924"/>
                </a:cubicBezTo>
                <a:lnTo>
                  <a:pt x="367599" y="116677"/>
                </a:lnTo>
                <a:cubicBezTo>
                  <a:pt x="367773" y="101677"/>
                  <a:pt x="371733" y="89813"/>
                  <a:pt x="379479" y="81085"/>
                </a:cubicBezTo>
                <a:cubicBezTo>
                  <a:pt x="387224" y="72357"/>
                  <a:pt x="397706" y="67899"/>
                  <a:pt x="410925" y="67710"/>
                </a:cubicBezTo>
                <a:close/>
                <a:moveTo>
                  <a:pt x="220777" y="67710"/>
                </a:moveTo>
                <a:cubicBezTo>
                  <a:pt x="233996" y="67899"/>
                  <a:pt x="244478" y="72357"/>
                  <a:pt x="252223" y="81083"/>
                </a:cubicBezTo>
                <a:cubicBezTo>
                  <a:pt x="259969" y="89810"/>
                  <a:pt x="263929" y="101669"/>
                  <a:pt x="264103" y="116662"/>
                </a:cubicBezTo>
                <a:lnTo>
                  <a:pt x="264103" y="188935"/>
                </a:lnTo>
                <a:cubicBezTo>
                  <a:pt x="263929" y="204066"/>
                  <a:pt x="259969" y="215911"/>
                  <a:pt x="252223" y="224469"/>
                </a:cubicBezTo>
                <a:cubicBezTo>
                  <a:pt x="244478" y="233027"/>
                  <a:pt x="233996" y="237382"/>
                  <a:pt x="220777" y="237534"/>
                </a:cubicBezTo>
                <a:cubicBezTo>
                  <a:pt x="207390" y="237382"/>
                  <a:pt x="196805" y="233027"/>
                  <a:pt x="189023" y="224469"/>
                </a:cubicBezTo>
                <a:cubicBezTo>
                  <a:pt x="181241" y="215911"/>
                  <a:pt x="177266" y="204066"/>
                  <a:pt x="177099" y="188935"/>
                </a:cubicBezTo>
                <a:lnTo>
                  <a:pt x="177099" y="116662"/>
                </a:lnTo>
                <a:cubicBezTo>
                  <a:pt x="177266" y="101669"/>
                  <a:pt x="181241" y="89810"/>
                  <a:pt x="189023" y="81083"/>
                </a:cubicBezTo>
                <a:cubicBezTo>
                  <a:pt x="196805" y="72357"/>
                  <a:pt x="207390" y="67899"/>
                  <a:pt x="220777" y="67710"/>
                </a:cubicBezTo>
                <a:close/>
                <a:moveTo>
                  <a:pt x="563665" y="34229"/>
                </a:moveTo>
                <a:lnTo>
                  <a:pt x="563665" y="70881"/>
                </a:lnTo>
                <a:lnTo>
                  <a:pt x="582343" y="70881"/>
                </a:lnTo>
                <a:lnTo>
                  <a:pt x="582343" y="93393"/>
                </a:lnTo>
                <a:lnTo>
                  <a:pt x="563665" y="93393"/>
                </a:lnTo>
                <a:lnTo>
                  <a:pt x="563665" y="185758"/>
                </a:lnTo>
                <a:cubicBezTo>
                  <a:pt x="563613" y="195557"/>
                  <a:pt x="564069" y="204427"/>
                  <a:pt x="565030" y="212369"/>
                </a:cubicBezTo>
                <a:cubicBezTo>
                  <a:pt x="565992" y="220311"/>
                  <a:pt x="567769" y="227760"/>
                  <a:pt x="570361" y="234715"/>
                </a:cubicBezTo>
                <a:lnTo>
                  <a:pt x="545018" y="234715"/>
                </a:lnTo>
                <a:cubicBezTo>
                  <a:pt x="542416" y="228553"/>
                  <a:pt x="540584" y="221633"/>
                  <a:pt x="539521" y="213956"/>
                </a:cubicBezTo>
                <a:cubicBezTo>
                  <a:pt x="538458" y="206278"/>
                  <a:pt x="537945" y="196879"/>
                  <a:pt x="537982" y="185758"/>
                </a:cubicBezTo>
                <a:lnTo>
                  <a:pt x="537982" y="93393"/>
                </a:lnTo>
                <a:lnTo>
                  <a:pt x="522123" y="93393"/>
                </a:lnTo>
                <a:lnTo>
                  <a:pt x="522123" y="70881"/>
                </a:lnTo>
                <a:lnTo>
                  <a:pt x="539741" y="70881"/>
                </a:lnTo>
                <a:lnTo>
                  <a:pt x="539741" y="43040"/>
                </a:lnTo>
                <a:close/>
                <a:moveTo>
                  <a:pt x="598313" y="0"/>
                </a:moveTo>
                <a:lnTo>
                  <a:pt x="623997" y="0"/>
                </a:lnTo>
                <a:lnTo>
                  <a:pt x="623997" y="93394"/>
                </a:lnTo>
                <a:cubicBezTo>
                  <a:pt x="627150" y="84795"/>
                  <a:pt x="631605" y="78418"/>
                  <a:pt x="637360" y="74262"/>
                </a:cubicBezTo>
                <a:cubicBezTo>
                  <a:pt x="643115" y="70107"/>
                  <a:pt x="649246" y="68040"/>
                  <a:pt x="655751" y="68062"/>
                </a:cubicBezTo>
                <a:cubicBezTo>
                  <a:pt x="665530" y="68208"/>
                  <a:pt x="673172" y="71785"/>
                  <a:pt x="678679" y="78795"/>
                </a:cubicBezTo>
                <a:cubicBezTo>
                  <a:pt x="684185" y="85804"/>
                  <a:pt x="686985" y="95371"/>
                  <a:pt x="687080" y="107495"/>
                </a:cubicBezTo>
                <a:lnTo>
                  <a:pt x="687080" y="234715"/>
                </a:lnTo>
                <a:lnTo>
                  <a:pt x="661396" y="234715"/>
                </a:lnTo>
                <a:lnTo>
                  <a:pt x="661396" y="109610"/>
                </a:lnTo>
                <a:cubicBezTo>
                  <a:pt x="661323" y="103544"/>
                  <a:pt x="659794" y="98755"/>
                  <a:pt x="656809" y="95245"/>
                </a:cubicBezTo>
                <a:cubicBezTo>
                  <a:pt x="653825" y="91735"/>
                  <a:pt x="649826" y="89943"/>
                  <a:pt x="644813" y="89870"/>
                </a:cubicBezTo>
                <a:cubicBezTo>
                  <a:pt x="638080" y="90406"/>
                  <a:pt x="632935" y="93828"/>
                  <a:pt x="629377" y="100137"/>
                </a:cubicBezTo>
                <a:cubicBezTo>
                  <a:pt x="625820" y="106445"/>
                  <a:pt x="624026" y="112423"/>
                  <a:pt x="623997" y="118071"/>
                </a:cubicBezTo>
                <a:lnTo>
                  <a:pt x="623997" y="234715"/>
                </a:lnTo>
                <a:lnTo>
                  <a:pt x="598313" y="234715"/>
                </a:lnTo>
                <a:close/>
                <a:moveTo>
                  <a:pt x="0" y="0"/>
                </a:moveTo>
                <a:lnTo>
                  <a:pt x="41550" y="0"/>
                </a:lnTo>
                <a:lnTo>
                  <a:pt x="67993" y="145932"/>
                </a:lnTo>
                <a:lnTo>
                  <a:pt x="75750" y="188584"/>
                </a:lnTo>
                <a:lnTo>
                  <a:pt x="83154" y="145579"/>
                </a:lnTo>
                <a:lnTo>
                  <a:pt x="109245" y="0"/>
                </a:lnTo>
                <a:lnTo>
                  <a:pt x="150089" y="0"/>
                </a:lnTo>
                <a:lnTo>
                  <a:pt x="150089" y="234715"/>
                </a:lnTo>
                <a:lnTo>
                  <a:pt x="123348" y="234715"/>
                </a:lnTo>
                <a:lnTo>
                  <a:pt x="123348" y="54636"/>
                </a:lnTo>
                <a:lnTo>
                  <a:pt x="115592" y="97287"/>
                </a:lnTo>
                <a:lnTo>
                  <a:pt x="88795" y="234715"/>
                </a:lnTo>
                <a:lnTo>
                  <a:pt x="60589" y="234715"/>
                </a:lnTo>
                <a:lnTo>
                  <a:pt x="33793" y="97287"/>
                </a:lnTo>
                <a:lnTo>
                  <a:pt x="26036" y="54636"/>
                </a:lnTo>
                <a:lnTo>
                  <a:pt x="26036" y="234715"/>
                </a:lnTo>
                <a:lnTo>
                  <a:pt x="0" y="2347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106870" y="2620222"/>
            <a:ext cx="1906518" cy="162198"/>
          </a:xfrm>
          <a:custGeom>
            <a:avLst/>
            <a:gdLst/>
            <a:ahLst/>
            <a:cxnLst/>
            <a:rect l="l" t="t" r="r" b="b"/>
            <a:pathLst>
              <a:path w="1620540" h="237891" extrusionOk="0">
                <a:moveTo>
                  <a:pt x="1092497" y="155795"/>
                </a:moveTo>
                <a:cubicBezTo>
                  <a:pt x="1079979" y="158696"/>
                  <a:pt x="1070615" y="163030"/>
                  <a:pt x="1064404" y="168795"/>
                </a:cubicBezTo>
                <a:cubicBezTo>
                  <a:pt x="1058194" y="174561"/>
                  <a:pt x="1055092" y="181274"/>
                  <a:pt x="1055100" y="188935"/>
                </a:cubicBezTo>
                <a:lnTo>
                  <a:pt x="1055100" y="196691"/>
                </a:lnTo>
                <a:cubicBezTo>
                  <a:pt x="1055063" y="202097"/>
                  <a:pt x="1056282" y="206533"/>
                  <a:pt x="1058759" y="209999"/>
                </a:cubicBezTo>
                <a:cubicBezTo>
                  <a:pt x="1061235" y="213466"/>
                  <a:pt x="1065190" y="215258"/>
                  <a:pt x="1070622" y="215375"/>
                </a:cubicBezTo>
                <a:cubicBezTo>
                  <a:pt x="1076474" y="215221"/>
                  <a:pt x="1081531" y="212974"/>
                  <a:pt x="1085794" y="208633"/>
                </a:cubicBezTo>
                <a:cubicBezTo>
                  <a:pt x="1090057" y="204292"/>
                  <a:pt x="1092292" y="198784"/>
                  <a:pt x="1092497" y="192108"/>
                </a:cubicBezTo>
                <a:close/>
                <a:moveTo>
                  <a:pt x="1478077" y="90926"/>
                </a:moveTo>
                <a:cubicBezTo>
                  <a:pt x="1471741" y="91022"/>
                  <a:pt x="1467036" y="93035"/>
                  <a:pt x="1463964" y="96967"/>
                </a:cubicBezTo>
                <a:cubicBezTo>
                  <a:pt x="1460891" y="100899"/>
                  <a:pt x="1459362" y="106175"/>
                  <a:pt x="1459377" y="112797"/>
                </a:cubicBezTo>
                <a:lnTo>
                  <a:pt x="1459377" y="138547"/>
                </a:lnTo>
                <a:lnTo>
                  <a:pt x="1496073" y="138547"/>
                </a:lnTo>
                <a:lnTo>
                  <a:pt x="1496073" y="112797"/>
                </a:lnTo>
                <a:cubicBezTo>
                  <a:pt x="1496095" y="106175"/>
                  <a:pt x="1494639" y="100899"/>
                  <a:pt x="1491706" y="96967"/>
                </a:cubicBezTo>
                <a:cubicBezTo>
                  <a:pt x="1488773" y="93035"/>
                  <a:pt x="1484230" y="91022"/>
                  <a:pt x="1478077" y="90926"/>
                </a:cubicBezTo>
                <a:close/>
                <a:moveTo>
                  <a:pt x="1306627" y="90926"/>
                </a:moveTo>
                <a:cubicBezTo>
                  <a:pt x="1300291" y="91022"/>
                  <a:pt x="1295586" y="93035"/>
                  <a:pt x="1292514" y="96967"/>
                </a:cubicBezTo>
                <a:cubicBezTo>
                  <a:pt x="1289441" y="100899"/>
                  <a:pt x="1287912" y="106175"/>
                  <a:pt x="1287927" y="112797"/>
                </a:cubicBezTo>
                <a:lnTo>
                  <a:pt x="1287927" y="138547"/>
                </a:lnTo>
                <a:lnTo>
                  <a:pt x="1324622" y="138547"/>
                </a:lnTo>
                <a:lnTo>
                  <a:pt x="1324622" y="112797"/>
                </a:lnTo>
                <a:cubicBezTo>
                  <a:pt x="1324645" y="106175"/>
                  <a:pt x="1323189" y="100899"/>
                  <a:pt x="1320256" y="96967"/>
                </a:cubicBezTo>
                <a:cubicBezTo>
                  <a:pt x="1317323" y="93035"/>
                  <a:pt x="1312780" y="91022"/>
                  <a:pt x="1306627" y="90926"/>
                </a:cubicBezTo>
                <a:close/>
                <a:moveTo>
                  <a:pt x="1195500" y="90926"/>
                </a:moveTo>
                <a:cubicBezTo>
                  <a:pt x="1189443" y="90985"/>
                  <a:pt x="1184709" y="92983"/>
                  <a:pt x="1181298" y="96919"/>
                </a:cubicBezTo>
                <a:cubicBezTo>
                  <a:pt x="1177888" y="100856"/>
                  <a:pt x="1176153" y="106379"/>
                  <a:pt x="1176094" y="113489"/>
                </a:cubicBezTo>
                <a:lnTo>
                  <a:pt x="1176094" y="193165"/>
                </a:lnTo>
                <a:cubicBezTo>
                  <a:pt x="1176248" y="200583"/>
                  <a:pt x="1178145" y="206195"/>
                  <a:pt x="1181784" y="209999"/>
                </a:cubicBezTo>
                <a:cubicBezTo>
                  <a:pt x="1185422" y="213803"/>
                  <a:pt x="1189877" y="215713"/>
                  <a:pt x="1195147" y="215728"/>
                </a:cubicBezTo>
                <a:cubicBezTo>
                  <a:pt x="1201020" y="215735"/>
                  <a:pt x="1205592" y="213781"/>
                  <a:pt x="1208863" y="209867"/>
                </a:cubicBezTo>
                <a:cubicBezTo>
                  <a:pt x="1212135" y="205952"/>
                  <a:pt x="1213796" y="200033"/>
                  <a:pt x="1213847" y="192108"/>
                </a:cubicBezTo>
                <a:lnTo>
                  <a:pt x="1213847" y="114547"/>
                </a:lnTo>
                <a:cubicBezTo>
                  <a:pt x="1213810" y="106622"/>
                  <a:pt x="1212208" y="100702"/>
                  <a:pt x="1209040" y="96787"/>
                </a:cubicBezTo>
                <a:cubicBezTo>
                  <a:pt x="1205872" y="92872"/>
                  <a:pt x="1201358" y="90919"/>
                  <a:pt x="1195500" y="90926"/>
                </a:cubicBezTo>
                <a:close/>
                <a:moveTo>
                  <a:pt x="316027" y="90926"/>
                </a:moveTo>
                <a:cubicBezTo>
                  <a:pt x="309691" y="91022"/>
                  <a:pt x="304986" y="93035"/>
                  <a:pt x="301914" y="96967"/>
                </a:cubicBezTo>
                <a:cubicBezTo>
                  <a:pt x="298841" y="100899"/>
                  <a:pt x="297312" y="106175"/>
                  <a:pt x="297327" y="112797"/>
                </a:cubicBezTo>
                <a:lnTo>
                  <a:pt x="297327" y="138547"/>
                </a:lnTo>
                <a:lnTo>
                  <a:pt x="334023" y="138547"/>
                </a:lnTo>
                <a:lnTo>
                  <a:pt x="334023" y="112797"/>
                </a:lnTo>
                <a:cubicBezTo>
                  <a:pt x="334045" y="106175"/>
                  <a:pt x="332589" y="100899"/>
                  <a:pt x="329656" y="96967"/>
                </a:cubicBezTo>
                <a:cubicBezTo>
                  <a:pt x="326723" y="93035"/>
                  <a:pt x="322180" y="91022"/>
                  <a:pt x="316027" y="90926"/>
                </a:cubicBezTo>
                <a:close/>
                <a:moveTo>
                  <a:pt x="906577" y="90221"/>
                </a:moveTo>
                <a:cubicBezTo>
                  <a:pt x="900704" y="90214"/>
                  <a:pt x="896131" y="92167"/>
                  <a:pt x="892860" y="96082"/>
                </a:cubicBezTo>
                <a:cubicBezTo>
                  <a:pt x="889589" y="99997"/>
                  <a:pt x="887928" y="105917"/>
                  <a:pt x="887877" y="113842"/>
                </a:cubicBezTo>
                <a:lnTo>
                  <a:pt x="887877" y="192108"/>
                </a:lnTo>
                <a:cubicBezTo>
                  <a:pt x="887928" y="200033"/>
                  <a:pt x="889589" y="205952"/>
                  <a:pt x="892860" y="209867"/>
                </a:cubicBezTo>
                <a:cubicBezTo>
                  <a:pt x="896131" y="213781"/>
                  <a:pt x="900704" y="215735"/>
                  <a:pt x="906577" y="215728"/>
                </a:cubicBezTo>
                <a:cubicBezTo>
                  <a:pt x="911847" y="215713"/>
                  <a:pt x="916302" y="213803"/>
                  <a:pt x="919940" y="209999"/>
                </a:cubicBezTo>
                <a:cubicBezTo>
                  <a:pt x="923579" y="206195"/>
                  <a:pt x="925475" y="200583"/>
                  <a:pt x="925630" y="193165"/>
                </a:cubicBezTo>
                <a:lnTo>
                  <a:pt x="925630" y="112784"/>
                </a:lnTo>
                <a:cubicBezTo>
                  <a:pt x="925564" y="105829"/>
                  <a:pt x="923844" y="100349"/>
                  <a:pt x="920470" y="96346"/>
                </a:cubicBezTo>
                <a:cubicBezTo>
                  <a:pt x="917096" y="92344"/>
                  <a:pt x="912465" y="90302"/>
                  <a:pt x="906577" y="90221"/>
                </a:cubicBezTo>
                <a:close/>
                <a:moveTo>
                  <a:pt x="979313" y="69786"/>
                </a:moveTo>
                <a:lnTo>
                  <a:pt x="1004997" y="69786"/>
                </a:lnTo>
                <a:lnTo>
                  <a:pt x="1004997" y="234715"/>
                </a:lnTo>
                <a:lnTo>
                  <a:pt x="979313" y="234715"/>
                </a:lnTo>
                <a:close/>
                <a:moveTo>
                  <a:pt x="579263" y="69786"/>
                </a:moveTo>
                <a:lnTo>
                  <a:pt x="604947" y="69786"/>
                </a:lnTo>
                <a:lnTo>
                  <a:pt x="604947" y="234715"/>
                </a:lnTo>
                <a:lnTo>
                  <a:pt x="579263" y="234715"/>
                </a:lnTo>
                <a:close/>
                <a:moveTo>
                  <a:pt x="112538" y="69786"/>
                </a:moveTo>
                <a:lnTo>
                  <a:pt x="138222" y="69786"/>
                </a:lnTo>
                <a:lnTo>
                  <a:pt x="138222" y="234715"/>
                </a:lnTo>
                <a:lnTo>
                  <a:pt x="112538" y="234715"/>
                </a:lnTo>
                <a:close/>
                <a:moveTo>
                  <a:pt x="415916" y="69780"/>
                </a:moveTo>
                <a:lnTo>
                  <a:pt x="440586" y="69780"/>
                </a:lnTo>
                <a:lnTo>
                  <a:pt x="452921" y="160379"/>
                </a:lnTo>
                <a:lnTo>
                  <a:pt x="457855" y="197746"/>
                </a:lnTo>
                <a:lnTo>
                  <a:pt x="462788" y="160379"/>
                </a:lnTo>
                <a:lnTo>
                  <a:pt x="477238" y="69780"/>
                </a:lnTo>
                <a:lnTo>
                  <a:pt x="498383" y="69780"/>
                </a:lnTo>
                <a:lnTo>
                  <a:pt x="511423" y="160379"/>
                </a:lnTo>
                <a:lnTo>
                  <a:pt x="516709" y="197746"/>
                </a:lnTo>
                <a:lnTo>
                  <a:pt x="521291" y="160379"/>
                </a:lnTo>
                <a:lnTo>
                  <a:pt x="535036" y="69780"/>
                </a:lnTo>
                <a:lnTo>
                  <a:pt x="557943" y="69780"/>
                </a:lnTo>
                <a:lnTo>
                  <a:pt x="527987" y="234715"/>
                </a:lnTo>
                <a:lnTo>
                  <a:pt x="505079" y="234715"/>
                </a:lnTo>
                <a:lnTo>
                  <a:pt x="492392" y="165667"/>
                </a:lnTo>
                <a:lnTo>
                  <a:pt x="487106" y="129357"/>
                </a:lnTo>
                <a:lnTo>
                  <a:pt x="481467" y="165667"/>
                </a:lnTo>
                <a:lnTo>
                  <a:pt x="468780" y="234715"/>
                </a:lnTo>
                <a:lnTo>
                  <a:pt x="445520" y="234715"/>
                </a:lnTo>
                <a:close/>
                <a:moveTo>
                  <a:pt x="158741" y="69780"/>
                </a:moveTo>
                <a:lnTo>
                  <a:pt x="183411" y="69780"/>
                </a:lnTo>
                <a:lnTo>
                  <a:pt x="199975" y="162494"/>
                </a:lnTo>
                <a:lnTo>
                  <a:pt x="205613" y="199509"/>
                </a:lnTo>
                <a:lnTo>
                  <a:pt x="211252" y="162494"/>
                </a:lnTo>
                <a:lnTo>
                  <a:pt x="227111" y="69780"/>
                </a:lnTo>
                <a:lnTo>
                  <a:pt x="252134" y="69780"/>
                </a:lnTo>
                <a:lnTo>
                  <a:pt x="217948" y="234715"/>
                </a:lnTo>
                <a:lnTo>
                  <a:pt x="192926" y="234715"/>
                </a:lnTo>
                <a:close/>
                <a:moveTo>
                  <a:pt x="1578973" y="67710"/>
                </a:moveTo>
                <a:cubicBezTo>
                  <a:pt x="1592831" y="67804"/>
                  <a:pt x="1603005" y="71572"/>
                  <a:pt x="1609497" y="79015"/>
                </a:cubicBezTo>
                <a:cubicBezTo>
                  <a:pt x="1615988" y="86458"/>
                  <a:pt x="1619200" y="97009"/>
                  <a:pt x="1619133" y="110669"/>
                </a:cubicBezTo>
                <a:lnTo>
                  <a:pt x="1619133" y="120188"/>
                </a:lnTo>
                <a:lnTo>
                  <a:pt x="1598381" y="120188"/>
                </a:lnTo>
                <a:lnTo>
                  <a:pt x="1598381" y="108554"/>
                </a:lnTo>
                <a:cubicBezTo>
                  <a:pt x="1598381" y="103038"/>
                  <a:pt x="1596793" y="98734"/>
                  <a:pt x="1593617" y="95642"/>
                </a:cubicBezTo>
                <a:cubicBezTo>
                  <a:pt x="1590441" y="92549"/>
                  <a:pt x="1585678" y="90978"/>
                  <a:pt x="1579326" y="90926"/>
                </a:cubicBezTo>
                <a:cubicBezTo>
                  <a:pt x="1573651" y="91007"/>
                  <a:pt x="1569300" y="92520"/>
                  <a:pt x="1566273" y="95465"/>
                </a:cubicBezTo>
                <a:cubicBezTo>
                  <a:pt x="1563245" y="98411"/>
                  <a:pt x="1561717" y="102303"/>
                  <a:pt x="1561687" y="107143"/>
                </a:cubicBezTo>
                <a:cubicBezTo>
                  <a:pt x="1561511" y="113460"/>
                  <a:pt x="1563451" y="119248"/>
                  <a:pt x="1567508" y="124506"/>
                </a:cubicBezTo>
                <a:cubicBezTo>
                  <a:pt x="1571564" y="129765"/>
                  <a:pt x="1578797" y="135729"/>
                  <a:pt x="1589207" y="142398"/>
                </a:cubicBezTo>
                <a:cubicBezTo>
                  <a:pt x="1599912" y="148847"/>
                  <a:pt x="1607820" y="156309"/>
                  <a:pt x="1612930" y="164785"/>
                </a:cubicBezTo>
                <a:cubicBezTo>
                  <a:pt x="1618040" y="173261"/>
                  <a:pt x="1620577" y="183191"/>
                  <a:pt x="1620540" y="194576"/>
                </a:cubicBezTo>
                <a:cubicBezTo>
                  <a:pt x="1620424" y="206850"/>
                  <a:pt x="1616699" y="217006"/>
                  <a:pt x="1609365" y="225042"/>
                </a:cubicBezTo>
                <a:cubicBezTo>
                  <a:pt x="1602030" y="233078"/>
                  <a:pt x="1591782" y="237242"/>
                  <a:pt x="1578621" y="237535"/>
                </a:cubicBezTo>
                <a:cubicBezTo>
                  <a:pt x="1564526" y="237374"/>
                  <a:pt x="1553958" y="233298"/>
                  <a:pt x="1546916" y="225305"/>
                </a:cubicBezTo>
                <a:cubicBezTo>
                  <a:pt x="1539874" y="217312"/>
                  <a:pt x="1536353" y="206364"/>
                  <a:pt x="1536354" y="192460"/>
                </a:cubicBezTo>
                <a:lnTo>
                  <a:pt x="1536354" y="182941"/>
                </a:lnTo>
                <a:lnTo>
                  <a:pt x="1557818" y="182941"/>
                </a:lnTo>
                <a:lnTo>
                  <a:pt x="1557818" y="193870"/>
                </a:lnTo>
                <a:cubicBezTo>
                  <a:pt x="1557883" y="201413"/>
                  <a:pt x="1559689" y="206951"/>
                  <a:pt x="1563235" y="210483"/>
                </a:cubicBezTo>
                <a:cubicBezTo>
                  <a:pt x="1566781" y="214016"/>
                  <a:pt x="1571674" y="215764"/>
                  <a:pt x="1577915" y="215727"/>
                </a:cubicBezTo>
                <a:cubicBezTo>
                  <a:pt x="1584267" y="215690"/>
                  <a:pt x="1589030" y="214089"/>
                  <a:pt x="1592206" y="210924"/>
                </a:cubicBezTo>
                <a:cubicBezTo>
                  <a:pt x="1595382" y="207759"/>
                  <a:pt x="1596970" y="203250"/>
                  <a:pt x="1596970" y="197396"/>
                </a:cubicBezTo>
                <a:cubicBezTo>
                  <a:pt x="1597249" y="190470"/>
                  <a:pt x="1595808" y="184403"/>
                  <a:pt x="1592647" y="179196"/>
                </a:cubicBezTo>
                <a:cubicBezTo>
                  <a:pt x="1589486" y="173988"/>
                  <a:pt x="1582929" y="167833"/>
                  <a:pt x="1572975" y="160731"/>
                </a:cubicBezTo>
                <a:cubicBezTo>
                  <a:pt x="1562275" y="154605"/>
                  <a:pt x="1553822" y="147378"/>
                  <a:pt x="1547619" y="139049"/>
                </a:cubicBezTo>
                <a:cubicBezTo>
                  <a:pt x="1541415" y="130720"/>
                  <a:pt x="1538248" y="121025"/>
                  <a:pt x="1538116" y="109964"/>
                </a:cubicBezTo>
                <a:cubicBezTo>
                  <a:pt x="1538299" y="97257"/>
                  <a:pt x="1542068" y="87088"/>
                  <a:pt x="1549424" y="79455"/>
                </a:cubicBezTo>
                <a:cubicBezTo>
                  <a:pt x="1556780" y="71822"/>
                  <a:pt x="1566630" y="67907"/>
                  <a:pt x="1578973" y="67710"/>
                </a:cubicBezTo>
                <a:close/>
                <a:moveTo>
                  <a:pt x="1477725" y="67710"/>
                </a:moveTo>
                <a:cubicBezTo>
                  <a:pt x="1490840" y="67899"/>
                  <a:pt x="1500911" y="72357"/>
                  <a:pt x="1507937" y="81085"/>
                </a:cubicBezTo>
                <a:cubicBezTo>
                  <a:pt x="1514963" y="89813"/>
                  <a:pt x="1518512" y="101677"/>
                  <a:pt x="1518584" y="116677"/>
                </a:cubicBezTo>
                <a:lnTo>
                  <a:pt x="1518584" y="155069"/>
                </a:lnTo>
                <a:lnTo>
                  <a:pt x="1459377" y="155069"/>
                </a:lnTo>
                <a:lnTo>
                  <a:pt x="1459377" y="192804"/>
                </a:lnTo>
                <a:cubicBezTo>
                  <a:pt x="1459362" y="199410"/>
                  <a:pt x="1460891" y="204626"/>
                  <a:pt x="1463964" y="208455"/>
                </a:cubicBezTo>
                <a:cubicBezTo>
                  <a:pt x="1467036" y="212283"/>
                  <a:pt x="1471741" y="214237"/>
                  <a:pt x="1478077" y="214318"/>
                </a:cubicBezTo>
                <a:cubicBezTo>
                  <a:pt x="1484230" y="214237"/>
                  <a:pt x="1488773" y="212283"/>
                  <a:pt x="1491706" y="208455"/>
                </a:cubicBezTo>
                <a:cubicBezTo>
                  <a:pt x="1494639" y="204626"/>
                  <a:pt x="1496095" y="199410"/>
                  <a:pt x="1496073" y="192804"/>
                </a:cubicBezTo>
                <a:lnTo>
                  <a:pt x="1496073" y="176933"/>
                </a:lnTo>
                <a:lnTo>
                  <a:pt x="1518584" y="176933"/>
                </a:lnTo>
                <a:lnTo>
                  <a:pt x="1518584" y="189277"/>
                </a:lnTo>
                <a:cubicBezTo>
                  <a:pt x="1518512" y="204398"/>
                  <a:pt x="1514963" y="216187"/>
                  <a:pt x="1507937" y="224643"/>
                </a:cubicBezTo>
                <a:cubicBezTo>
                  <a:pt x="1500911" y="233100"/>
                  <a:pt x="1490840" y="237397"/>
                  <a:pt x="1477725" y="237535"/>
                </a:cubicBezTo>
                <a:cubicBezTo>
                  <a:pt x="1464506" y="237382"/>
                  <a:pt x="1454024" y="233026"/>
                  <a:pt x="1446279" y="224467"/>
                </a:cubicBezTo>
                <a:cubicBezTo>
                  <a:pt x="1438533" y="215909"/>
                  <a:pt x="1434573" y="204061"/>
                  <a:pt x="1434399" y="188924"/>
                </a:cubicBezTo>
                <a:lnTo>
                  <a:pt x="1434399" y="116677"/>
                </a:lnTo>
                <a:cubicBezTo>
                  <a:pt x="1434573" y="101677"/>
                  <a:pt x="1438533" y="89813"/>
                  <a:pt x="1446279" y="81085"/>
                </a:cubicBezTo>
                <a:cubicBezTo>
                  <a:pt x="1454024" y="72357"/>
                  <a:pt x="1464506" y="67899"/>
                  <a:pt x="1477725" y="67710"/>
                </a:cubicBezTo>
                <a:close/>
                <a:moveTo>
                  <a:pt x="1306275" y="67710"/>
                </a:moveTo>
                <a:cubicBezTo>
                  <a:pt x="1319390" y="67899"/>
                  <a:pt x="1329461" y="72357"/>
                  <a:pt x="1336487" y="81085"/>
                </a:cubicBezTo>
                <a:cubicBezTo>
                  <a:pt x="1343513" y="89813"/>
                  <a:pt x="1347062" y="101677"/>
                  <a:pt x="1347134" y="116677"/>
                </a:cubicBezTo>
                <a:lnTo>
                  <a:pt x="1347134" y="155069"/>
                </a:lnTo>
                <a:lnTo>
                  <a:pt x="1287927" y="155069"/>
                </a:lnTo>
                <a:lnTo>
                  <a:pt x="1287927" y="192804"/>
                </a:lnTo>
                <a:cubicBezTo>
                  <a:pt x="1287912" y="199410"/>
                  <a:pt x="1289441" y="204626"/>
                  <a:pt x="1292514" y="208455"/>
                </a:cubicBezTo>
                <a:cubicBezTo>
                  <a:pt x="1295586" y="212283"/>
                  <a:pt x="1300291" y="214237"/>
                  <a:pt x="1306627" y="214318"/>
                </a:cubicBezTo>
                <a:cubicBezTo>
                  <a:pt x="1312780" y="214237"/>
                  <a:pt x="1317323" y="212283"/>
                  <a:pt x="1320256" y="208455"/>
                </a:cubicBezTo>
                <a:cubicBezTo>
                  <a:pt x="1323189" y="204626"/>
                  <a:pt x="1324645" y="199410"/>
                  <a:pt x="1324622" y="192804"/>
                </a:cubicBezTo>
                <a:lnTo>
                  <a:pt x="1324622" y="176933"/>
                </a:lnTo>
                <a:lnTo>
                  <a:pt x="1347134" y="176933"/>
                </a:lnTo>
                <a:lnTo>
                  <a:pt x="1347134" y="189277"/>
                </a:lnTo>
                <a:cubicBezTo>
                  <a:pt x="1347062" y="204398"/>
                  <a:pt x="1343513" y="216187"/>
                  <a:pt x="1336487" y="224643"/>
                </a:cubicBezTo>
                <a:cubicBezTo>
                  <a:pt x="1329461" y="233100"/>
                  <a:pt x="1319390" y="237397"/>
                  <a:pt x="1306275" y="237535"/>
                </a:cubicBezTo>
                <a:cubicBezTo>
                  <a:pt x="1293056" y="237382"/>
                  <a:pt x="1282574" y="233026"/>
                  <a:pt x="1274829" y="224467"/>
                </a:cubicBezTo>
                <a:cubicBezTo>
                  <a:pt x="1267083" y="215909"/>
                  <a:pt x="1263123" y="204061"/>
                  <a:pt x="1262949" y="188924"/>
                </a:cubicBezTo>
                <a:lnTo>
                  <a:pt x="1262949" y="116677"/>
                </a:lnTo>
                <a:cubicBezTo>
                  <a:pt x="1263123" y="101677"/>
                  <a:pt x="1267083" y="89813"/>
                  <a:pt x="1274829" y="81085"/>
                </a:cubicBezTo>
                <a:cubicBezTo>
                  <a:pt x="1282574" y="72357"/>
                  <a:pt x="1293056" y="67899"/>
                  <a:pt x="1306275" y="67710"/>
                </a:cubicBezTo>
                <a:close/>
                <a:moveTo>
                  <a:pt x="1076268" y="67710"/>
                </a:moveTo>
                <a:cubicBezTo>
                  <a:pt x="1090597" y="67950"/>
                  <a:pt x="1100959" y="72217"/>
                  <a:pt x="1107355" y="80511"/>
                </a:cubicBezTo>
                <a:cubicBezTo>
                  <a:pt x="1113751" y="88804"/>
                  <a:pt x="1116890" y="99679"/>
                  <a:pt x="1116772" y="113137"/>
                </a:cubicBezTo>
                <a:lnTo>
                  <a:pt x="1116772" y="209735"/>
                </a:lnTo>
                <a:cubicBezTo>
                  <a:pt x="1116772" y="212401"/>
                  <a:pt x="1117389" y="214471"/>
                  <a:pt x="1118622" y="215945"/>
                </a:cubicBezTo>
                <a:cubicBezTo>
                  <a:pt x="1119856" y="217419"/>
                  <a:pt x="1121706" y="218167"/>
                  <a:pt x="1124173" y="218189"/>
                </a:cubicBezTo>
                <a:lnTo>
                  <a:pt x="1124173" y="237535"/>
                </a:lnTo>
                <a:lnTo>
                  <a:pt x="1117124" y="237535"/>
                </a:lnTo>
                <a:cubicBezTo>
                  <a:pt x="1112250" y="237593"/>
                  <a:pt x="1108014" y="236245"/>
                  <a:pt x="1104415" y="233490"/>
                </a:cubicBezTo>
                <a:cubicBezTo>
                  <a:pt x="1100816" y="230734"/>
                  <a:pt x="1098603" y="226220"/>
                  <a:pt x="1097774" y="219948"/>
                </a:cubicBezTo>
                <a:cubicBezTo>
                  <a:pt x="1094019" y="225451"/>
                  <a:pt x="1089378" y="229745"/>
                  <a:pt x="1083852" y="232830"/>
                </a:cubicBezTo>
                <a:cubicBezTo>
                  <a:pt x="1078326" y="235915"/>
                  <a:pt x="1072269" y="237483"/>
                  <a:pt x="1065682" y="237535"/>
                </a:cubicBezTo>
                <a:cubicBezTo>
                  <a:pt x="1054843" y="237411"/>
                  <a:pt x="1046406" y="233789"/>
                  <a:pt x="1040371" y="226669"/>
                </a:cubicBezTo>
                <a:cubicBezTo>
                  <a:pt x="1034336" y="219550"/>
                  <a:pt x="1031271" y="209674"/>
                  <a:pt x="1031177" y="197043"/>
                </a:cubicBezTo>
                <a:lnTo>
                  <a:pt x="1031177" y="191050"/>
                </a:lnTo>
                <a:cubicBezTo>
                  <a:pt x="1031747" y="175097"/>
                  <a:pt x="1037998" y="162846"/>
                  <a:pt x="1049929" y="154297"/>
                </a:cubicBezTo>
                <a:cubicBezTo>
                  <a:pt x="1061860" y="145748"/>
                  <a:pt x="1076049" y="139314"/>
                  <a:pt x="1092497" y="134995"/>
                </a:cubicBezTo>
                <a:lnTo>
                  <a:pt x="1092497" y="109964"/>
                </a:lnTo>
                <a:cubicBezTo>
                  <a:pt x="1092534" y="104095"/>
                  <a:pt x="1091226" y="99527"/>
                  <a:pt x="1088573" y="96259"/>
                </a:cubicBezTo>
                <a:cubicBezTo>
                  <a:pt x="1085920" y="92990"/>
                  <a:pt x="1081700" y="91330"/>
                  <a:pt x="1075915" y="91279"/>
                </a:cubicBezTo>
                <a:cubicBezTo>
                  <a:pt x="1069527" y="91286"/>
                  <a:pt x="1065190" y="92946"/>
                  <a:pt x="1062903" y="96259"/>
                </a:cubicBezTo>
                <a:cubicBezTo>
                  <a:pt x="1060617" y="99571"/>
                  <a:pt x="1059544" y="104492"/>
                  <a:pt x="1059683" y="111022"/>
                </a:cubicBezTo>
                <a:lnTo>
                  <a:pt x="1059683" y="123361"/>
                </a:lnTo>
                <a:lnTo>
                  <a:pt x="1036102" y="123361"/>
                </a:lnTo>
                <a:lnTo>
                  <a:pt x="1036102" y="109611"/>
                </a:lnTo>
                <a:cubicBezTo>
                  <a:pt x="1036101" y="97382"/>
                  <a:pt x="1039445" y="87403"/>
                  <a:pt x="1046136" y="79674"/>
                </a:cubicBezTo>
                <a:cubicBezTo>
                  <a:pt x="1052826" y="71946"/>
                  <a:pt x="1062871" y="67958"/>
                  <a:pt x="1076268" y="67710"/>
                </a:cubicBezTo>
                <a:close/>
                <a:moveTo>
                  <a:pt x="315675" y="67710"/>
                </a:moveTo>
                <a:cubicBezTo>
                  <a:pt x="328790" y="67899"/>
                  <a:pt x="338861" y="72357"/>
                  <a:pt x="345887" y="81085"/>
                </a:cubicBezTo>
                <a:cubicBezTo>
                  <a:pt x="352913" y="89813"/>
                  <a:pt x="356462" y="101677"/>
                  <a:pt x="356534" y="116677"/>
                </a:cubicBezTo>
                <a:lnTo>
                  <a:pt x="356534" y="155069"/>
                </a:lnTo>
                <a:lnTo>
                  <a:pt x="297327" y="155069"/>
                </a:lnTo>
                <a:lnTo>
                  <a:pt x="297327" y="192804"/>
                </a:lnTo>
                <a:cubicBezTo>
                  <a:pt x="297312" y="199410"/>
                  <a:pt x="298841" y="204626"/>
                  <a:pt x="301914" y="208455"/>
                </a:cubicBezTo>
                <a:cubicBezTo>
                  <a:pt x="304986" y="212283"/>
                  <a:pt x="309691" y="214237"/>
                  <a:pt x="316027" y="214318"/>
                </a:cubicBezTo>
                <a:cubicBezTo>
                  <a:pt x="322180" y="214237"/>
                  <a:pt x="326723" y="212283"/>
                  <a:pt x="329656" y="208455"/>
                </a:cubicBezTo>
                <a:cubicBezTo>
                  <a:pt x="332589" y="204626"/>
                  <a:pt x="334045" y="199410"/>
                  <a:pt x="334023" y="192804"/>
                </a:cubicBezTo>
                <a:lnTo>
                  <a:pt x="334023" y="176933"/>
                </a:lnTo>
                <a:lnTo>
                  <a:pt x="356534" y="176933"/>
                </a:lnTo>
                <a:lnTo>
                  <a:pt x="356534" y="189277"/>
                </a:lnTo>
                <a:cubicBezTo>
                  <a:pt x="356462" y="204398"/>
                  <a:pt x="352913" y="216187"/>
                  <a:pt x="345887" y="224643"/>
                </a:cubicBezTo>
                <a:cubicBezTo>
                  <a:pt x="338861" y="233100"/>
                  <a:pt x="328790" y="237397"/>
                  <a:pt x="315675" y="237535"/>
                </a:cubicBezTo>
                <a:cubicBezTo>
                  <a:pt x="302456" y="237382"/>
                  <a:pt x="291974" y="233026"/>
                  <a:pt x="284229" y="224467"/>
                </a:cubicBezTo>
                <a:cubicBezTo>
                  <a:pt x="276483" y="215909"/>
                  <a:pt x="272523" y="204061"/>
                  <a:pt x="272349" y="188924"/>
                </a:cubicBezTo>
                <a:lnTo>
                  <a:pt x="272349" y="116677"/>
                </a:lnTo>
                <a:cubicBezTo>
                  <a:pt x="272523" y="101677"/>
                  <a:pt x="276483" y="89813"/>
                  <a:pt x="284229" y="81085"/>
                </a:cubicBezTo>
                <a:cubicBezTo>
                  <a:pt x="291974" y="72357"/>
                  <a:pt x="302456" y="67899"/>
                  <a:pt x="315675" y="67710"/>
                </a:cubicBezTo>
                <a:close/>
                <a:moveTo>
                  <a:pt x="1401865" y="34229"/>
                </a:moveTo>
                <a:lnTo>
                  <a:pt x="1401865" y="70882"/>
                </a:lnTo>
                <a:lnTo>
                  <a:pt x="1420543" y="70882"/>
                </a:lnTo>
                <a:lnTo>
                  <a:pt x="1420543" y="93393"/>
                </a:lnTo>
                <a:lnTo>
                  <a:pt x="1401865" y="93393"/>
                </a:lnTo>
                <a:lnTo>
                  <a:pt x="1401865" y="185758"/>
                </a:lnTo>
                <a:cubicBezTo>
                  <a:pt x="1401813" y="195557"/>
                  <a:pt x="1402269" y="204427"/>
                  <a:pt x="1403230" y="212369"/>
                </a:cubicBezTo>
                <a:cubicBezTo>
                  <a:pt x="1404192" y="220311"/>
                  <a:pt x="1405969" y="227760"/>
                  <a:pt x="1408561" y="234715"/>
                </a:cubicBezTo>
                <a:lnTo>
                  <a:pt x="1383218" y="234715"/>
                </a:lnTo>
                <a:cubicBezTo>
                  <a:pt x="1380616" y="228553"/>
                  <a:pt x="1378784" y="221633"/>
                  <a:pt x="1377721" y="213956"/>
                </a:cubicBezTo>
                <a:cubicBezTo>
                  <a:pt x="1376658" y="206278"/>
                  <a:pt x="1376145" y="196879"/>
                  <a:pt x="1376182" y="185758"/>
                </a:cubicBezTo>
                <a:lnTo>
                  <a:pt x="1376182" y="93393"/>
                </a:lnTo>
                <a:lnTo>
                  <a:pt x="1360323" y="93393"/>
                </a:lnTo>
                <a:lnTo>
                  <a:pt x="1360323" y="70882"/>
                </a:lnTo>
                <a:lnTo>
                  <a:pt x="1377941" y="70882"/>
                </a:lnTo>
                <a:lnTo>
                  <a:pt x="1377941" y="43040"/>
                </a:lnTo>
                <a:close/>
                <a:moveTo>
                  <a:pt x="668440" y="34229"/>
                </a:moveTo>
                <a:lnTo>
                  <a:pt x="668440" y="70882"/>
                </a:lnTo>
                <a:lnTo>
                  <a:pt x="687118" y="70882"/>
                </a:lnTo>
                <a:lnTo>
                  <a:pt x="687118" y="93393"/>
                </a:lnTo>
                <a:lnTo>
                  <a:pt x="668440" y="93393"/>
                </a:lnTo>
                <a:lnTo>
                  <a:pt x="668440" y="185758"/>
                </a:lnTo>
                <a:cubicBezTo>
                  <a:pt x="668388" y="195557"/>
                  <a:pt x="668844" y="204427"/>
                  <a:pt x="669805" y="212369"/>
                </a:cubicBezTo>
                <a:cubicBezTo>
                  <a:pt x="670767" y="220311"/>
                  <a:pt x="672544" y="227760"/>
                  <a:pt x="675136" y="234715"/>
                </a:cubicBezTo>
                <a:lnTo>
                  <a:pt x="649793" y="234715"/>
                </a:lnTo>
                <a:cubicBezTo>
                  <a:pt x="647191" y="228553"/>
                  <a:pt x="645359" y="221633"/>
                  <a:pt x="644296" y="213956"/>
                </a:cubicBezTo>
                <a:cubicBezTo>
                  <a:pt x="643233" y="206278"/>
                  <a:pt x="642720" y="196879"/>
                  <a:pt x="642757" y="185758"/>
                </a:cubicBezTo>
                <a:lnTo>
                  <a:pt x="642757" y="93393"/>
                </a:lnTo>
                <a:lnTo>
                  <a:pt x="626898" y="93393"/>
                </a:lnTo>
                <a:lnTo>
                  <a:pt x="626898" y="70882"/>
                </a:lnTo>
                <a:lnTo>
                  <a:pt x="644516" y="70882"/>
                </a:lnTo>
                <a:lnTo>
                  <a:pt x="644516" y="43040"/>
                </a:lnTo>
                <a:close/>
                <a:moveTo>
                  <a:pt x="980370" y="16608"/>
                </a:moveTo>
                <a:lnTo>
                  <a:pt x="1003941" y="16608"/>
                </a:lnTo>
                <a:lnTo>
                  <a:pt x="1003941" y="45463"/>
                </a:lnTo>
                <a:lnTo>
                  <a:pt x="980370" y="45463"/>
                </a:lnTo>
                <a:close/>
                <a:moveTo>
                  <a:pt x="580320" y="16608"/>
                </a:moveTo>
                <a:lnTo>
                  <a:pt x="603891" y="16608"/>
                </a:lnTo>
                <a:lnTo>
                  <a:pt x="603891" y="45463"/>
                </a:lnTo>
                <a:lnTo>
                  <a:pt x="580320" y="45463"/>
                </a:lnTo>
                <a:close/>
                <a:moveTo>
                  <a:pt x="113595" y="16608"/>
                </a:moveTo>
                <a:lnTo>
                  <a:pt x="137166" y="16608"/>
                </a:lnTo>
                <a:lnTo>
                  <a:pt x="137166" y="45463"/>
                </a:lnTo>
                <a:lnTo>
                  <a:pt x="113595" y="45463"/>
                </a:lnTo>
                <a:close/>
                <a:moveTo>
                  <a:pt x="1150763" y="0"/>
                </a:moveTo>
                <a:lnTo>
                  <a:pt x="1176094" y="0"/>
                </a:lnTo>
                <a:lnTo>
                  <a:pt x="1176094" y="88814"/>
                </a:lnTo>
                <a:cubicBezTo>
                  <a:pt x="1178968" y="82395"/>
                  <a:pt x="1183099" y="77295"/>
                  <a:pt x="1188487" y="73513"/>
                </a:cubicBezTo>
                <a:cubicBezTo>
                  <a:pt x="1193875" y="69732"/>
                  <a:pt x="1200212" y="67798"/>
                  <a:pt x="1207496" y="67710"/>
                </a:cubicBezTo>
                <a:cubicBezTo>
                  <a:pt x="1217737" y="67907"/>
                  <a:pt x="1225511" y="71734"/>
                  <a:pt x="1230819" y="79191"/>
                </a:cubicBezTo>
                <a:cubicBezTo>
                  <a:pt x="1236128" y="86647"/>
                  <a:pt x="1238796" y="96553"/>
                  <a:pt x="1238825" y="108906"/>
                </a:cubicBezTo>
                <a:lnTo>
                  <a:pt x="1238825" y="195986"/>
                </a:lnTo>
                <a:cubicBezTo>
                  <a:pt x="1238687" y="208985"/>
                  <a:pt x="1235534" y="219183"/>
                  <a:pt x="1229367" y="226582"/>
                </a:cubicBezTo>
                <a:cubicBezTo>
                  <a:pt x="1223200" y="233980"/>
                  <a:pt x="1214852" y="237749"/>
                  <a:pt x="1204321" y="237887"/>
                </a:cubicBezTo>
                <a:cubicBezTo>
                  <a:pt x="1197793" y="237990"/>
                  <a:pt x="1191619" y="236289"/>
                  <a:pt x="1185798" y="232787"/>
                </a:cubicBezTo>
                <a:cubicBezTo>
                  <a:pt x="1179977" y="229284"/>
                  <a:pt x="1175570" y="223363"/>
                  <a:pt x="1172575" y="215023"/>
                </a:cubicBezTo>
                <a:lnTo>
                  <a:pt x="1169057" y="234721"/>
                </a:lnTo>
                <a:lnTo>
                  <a:pt x="1150763" y="234721"/>
                </a:lnTo>
                <a:close/>
                <a:moveTo>
                  <a:pt x="925630" y="0"/>
                </a:moveTo>
                <a:lnTo>
                  <a:pt x="950961" y="0"/>
                </a:lnTo>
                <a:lnTo>
                  <a:pt x="950961" y="234721"/>
                </a:lnTo>
                <a:lnTo>
                  <a:pt x="931260" y="234721"/>
                </a:lnTo>
                <a:lnTo>
                  <a:pt x="929149" y="215023"/>
                </a:lnTo>
                <a:cubicBezTo>
                  <a:pt x="925992" y="223363"/>
                  <a:pt x="921555" y="229284"/>
                  <a:pt x="915838" y="232787"/>
                </a:cubicBezTo>
                <a:cubicBezTo>
                  <a:pt x="910120" y="236289"/>
                  <a:pt x="904092" y="237990"/>
                  <a:pt x="897756" y="237887"/>
                </a:cubicBezTo>
                <a:cubicBezTo>
                  <a:pt x="887056" y="237749"/>
                  <a:pt x="878604" y="233980"/>
                  <a:pt x="872401" y="226582"/>
                </a:cubicBezTo>
                <a:cubicBezTo>
                  <a:pt x="866197" y="219183"/>
                  <a:pt x="863030" y="208985"/>
                  <a:pt x="862899" y="195986"/>
                </a:cubicBezTo>
                <a:lnTo>
                  <a:pt x="862899" y="110669"/>
                </a:lnTo>
                <a:cubicBezTo>
                  <a:pt x="863045" y="97317"/>
                  <a:pt x="866095" y="86854"/>
                  <a:pt x="872048" y="79279"/>
                </a:cubicBezTo>
                <a:cubicBezTo>
                  <a:pt x="878002" y="71704"/>
                  <a:pt x="885983" y="67848"/>
                  <a:pt x="895992" y="67710"/>
                </a:cubicBezTo>
                <a:cubicBezTo>
                  <a:pt x="902960" y="67724"/>
                  <a:pt x="908782" y="69190"/>
                  <a:pt x="913457" y="72106"/>
                </a:cubicBezTo>
                <a:cubicBezTo>
                  <a:pt x="918132" y="75023"/>
                  <a:pt x="922190" y="79302"/>
                  <a:pt x="925630" y="84945"/>
                </a:cubicBezTo>
                <a:close/>
                <a:moveTo>
                  <a:pt x="703088" y="0"/>
                </a:moveTo>
                <a:lnTo>
                  <a:pt x="728772" y="0"/>
                </a:lnTo>
                <a:lnTo>
                  <a:pt x="728772" y="93394"/>
                </a:lnTo>
                <a:cubicBezTo>
                  <a:pt x="731925" y="84795"/>
                  <a:pt x="736380" y="78418"/>
                  <a:pt x="742135" y="74262"/>
                </a:cubicBezTo>
                <a:cubicBezTo>
                  <a:pt x="747890" y="70107"/>
                  <a:pt x="754021" y="68040"/>
                  <a:pt x="760526" y="68062"/>
                </a:cubicBezTo>
                <a:cubicBezTo>
                  <a:pt x="770305" y="68208"/>
                  <a:pt x="777947" y="71785"/>
                  <a:pt x="783454" y="78795"/>
                </a:cubicBezTo>
                <a:cubicBezTo>
                  <a:pt x="788960" y="85804"/>
                  <a:pt x="791760" y="95371"/>
                  <a:pt x="791855" y="107495"/>
                </a:cubicBezTo>
                <a:lnTo>
                  <a:pt x="791855" y="234715"/>
                </a:lnTo>
                <a:lnTo>
                  <a:pt x="766171" y="234715"/>
                </a:lnTo>
                <a:lnTo>
                  <a:pt x="766171" y="109610"/>
                </a:lnTo>
                <a:cubicBezTo>
                  <a:pt x="766098" y="103544"/>
                  <a:pt x="764569" y="98756"/>
                  <a:pt x="761584" y="95245"/>
                </a:cubicBezTo>
                <a:cubicBezTo>
                  <a:pt x="758600" y="91735"/>
                  <a:pt x="754601" y="89943"/>
                  <a:pt x="749588" y="89870"/>
                </a:cubicBezTo>
                <a:cubicBezTo>
                  <a:pt x="742855" y="90406"/>
                  <a:pt x="737710" y="93828"/>
                  <a:pt x="734152" y="100137"/>
                </a:cubicBezTo>
                <a:cubicBezTo>
                  <a:pt x="730595" y="106445"/>
                  <a:pt x="728801" y="112423"/>
                  <a:pt x="728772" y="118071"/>
                </a:cubicBezTo>
                <a:lnTo>
                  <a:pt x="728772" y="234715"/>
                </a:lnTo>
                <a:lnTo>
                  <a:pt x="703088" y="234715"/>
                </a:lnTo>
                <a:close/>
                <a:moveTo>
                  <a:pt x="0" y="0"/>
                </a:moveTo>
                <a:lnTo>
                  <a:pt x="29207" y="0"/>
                </a:lnTo>
                <a:lnTo>
                  <a:pt x="29207" y="207622"/>
                </a:lnTo>
                <a:lnTo>
                  <a:pt x="90177" y="207622"/>
                </a:lnTo>
                <a:lnTo>
                  <a:pt x="90177" y="234715"/>
                </a:lnTo>
                <a:lnTo>
                  <a:pt x="0" y="2347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65;p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C3C1B08-64E6-954F-A471-D3017BB957E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79" y="4251288"/>
            <a:ext cx="7241061" cy="255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53;p67">
            <a:extLst>
              <a:ext uri="{FF2B5EF4-FFF2-40B4-BE49-F238E27FC236}">
                <a16:creationId xmlns:a16="http://schemas.microsoft.com/office/drawing/2014/main" id="{358A933A-3432-3347-8E64-599C2F882EC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921" y="89021"/>
            <a:ext cx="1530975" cy="5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E48A6F-6A3B-024E-A085-510BDA254236}"/>
              </a:ext>
            </a:extLst>
          </p:cNvPr>
          <p:cNvSpPr txBox="1"/>
          <p:nvPr/>
        </p:nvSpPr>
        <p:spPr>
          <a:xfrm>
            <a:off x="3447535" y="575610"/>
            <a:ext cx="4090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82D"/>
                </a:solidFill>
              </a:rPr>
              <a:t>Help Us Make a Healthier India.</a:t>
            </a:r>
          </a:p>
        </p:txBody>
      </p:sp>
    </p:spTree>
    <p:extLst>
      <p:ext uri="{BB962C8B-B14F-4D97-AF65-F5344CB8AC3E}">
        <p14:creationId xmlns:p14="http://schemas.microsoft.com/office/powerpoint/2010/main" val="16007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/>
        </p:nvSpPr>
        <p:spPr>
          <a:xfrm>
            <a:off x="1003300" y="41529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472" y="132658"/>
            <a:ext cx="1380216" cy="41579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533400" y="332245"/>
            <a:ext cx="807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ROADMAP for HEALTHY WORKPLACES</a:t>
            </a:r>
            <a:r>
              <a:rPr lang="en-US" sz="2400" b="1" i="0" u="none" strike="noStrike" cap="none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4168804" y="984014"/>
            <a:ext cx="4649100" cy="3407512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77471" y="993531"/>
            <a:ext cx="3785400" cy="548640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4189918" y="4416156"/>
            <a:ext cx="4649100" cy="2088600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371538" y="993531"/>
            <a:ext cx="3785400" cy="55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24"/>
          <p:cNvSpPr/>
          <p:nvPr/>
        </p:nvSpPr>
        <p:spPr>
          <a:xfrm>
            <a:off x="4312880" y="1336751"/>
            <a:ext cx="4782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24"/>
          <p:cNvSpPr/>
          <p:nvPr/>
        </p:nvSpPr>
        <p:spPr>
          <a:xfrm>
            <a:off x="4327357" y="4650950"/>
            <a:ext cx="464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7622E-6014-A249-BA88-87C6D8F78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993531"/>
            <a:ext cx="3414487" cy="2388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68E323-C8DF-054F-99A8-CEFA5358C4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1" y="4334216"/>
            <a:ext cx="3779467" cy="21750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2CCD1D-6E08-8942-88F4-00A9A3BE6B01}"/>
              </a:ext>
            </a:extLst>
          </p:cNvPr>
          <p:cNvSpPr txBox="1"/>
          <p:nvPr/>
        </p:nvSpPr>
        <p:spPr>
          <a:xfrm>
            <a:off x="4271112" y="4455493"/>
            <a:ext cx="47615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Lifestyle coach led behavior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Proven - based on landmark clinical trial DPP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Promoted by US CDC + Emory Univ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Brought by Arogya for first time to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Train the trainer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Small group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Facilitation techniques and group dynamics designed to increase behavior </a:t>
            </a:r>
            <a:r>
              <a:rPr lang="en-US" sz="1600" dirty="0" err="1">
                <a:solidFill>
                  <a:schemeClr val="bg1"/>
                </a:solidFill>
              </a:rPr>
              <a:t>chnage</a:t>
            </a:r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FA668-61FB-2149-A321-891CC7E06481}"/>
              </a:ext>
            </a:extLst>
          </p:cNvPr>
          <p:cNvSpPr txBox="1"/>
          <p:nvPr/>
        </p:nvSpPr>
        <p:spPr>
          <a:xfrm>
            <a:off x="377471" y="1041007"/>
            <a:ext cx="3779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Partner with big partners with broad reach into corporates </a:t>
            </a:r>
            <a:r>
              <a:rPr lang="en-US" sz="1600" dirty="0" err="1">
                <a:solidFill>
                  <a:schemeClr val="bg1"/>
                </a:solidFill>
              </a:rPr>
              <a:t>eg</a:t>
            </a:r>
            <a:r>
              <a:rPr lang="en-US" sz="1600" dirty="0">
                <a:solidFill>
                  <a:schemeClr val="bg1"/>
                </a:solidFill>
              </a:rPr>
              <a:t> IAOH (Delhi), </a:t>
            </a:r>
            <a:r>
              <a:rPr lang="en-US" sz="1600" dirty="0" err="1">
                <a:solidFill>
                  <a:schemeClr val="bg1"/>
                </a:solidFill>
              </a:rPr>
              <a:t>iNFHRA</a:t>
            </a:r>
            <a:r>
              <a:rPr lang="en-US" sz="1600" dirty="0">
                <a:solidFill>
                  <a:schemeClr val="bg1"/>
                </a:solidFill>
              </a:rPr>
              <a:t>, Sodexo etc.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Take companies from Gold to Platinum to Hall of Fame, with custom plans on improving health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Promote data driven culture of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Roll out other Arogya programs to advance the health of individual employees </a:t>
            </a:r>
            <a:r>
              <a:rPr lang="en-US" sz="1600" dirty="0" err="1">
                <a:solidFill>
                  <a:schemeClr val="bg1"/>
                </a:solidFill>
              </a:rPr>
              <a:t>eg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MyThali</a:t>
            </a:r>
            <a:r>
              <a:rPr lang="en-US" sz="1600" dirty="0">
                <a:solidFill>
                  <a:schemeClr val="bg1"/>
                </a:solidFill>
              </a:rPr>
              <a:t>, lifestyle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Keep companies engaged with webinars,  communications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Best Practice sharing at Conference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52456-F5E7-8747-9F8D-15149FCC1C29}"/>
              </a:ext>
            </a:extLst>
          </p:cNvPr>
          <p:cNvSpPr/>
          <p:nvPr/>
        </p:nvSpPr>
        <p:spPr>
          <a:xfrm>
            <a:off x="4290120" y="329510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70382D"/>
                </a:solidFill>
              </a:rPr>
              <a:t>Talks, flyers, posters, year long email campaign, compelling communications, recipes, chef demos, videos etc.  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70382D"/>
                </a:solidFill>
              </a:rPr>
              <a:t>Cafeteria menu audit.  </a:t>
            </a:r>
            <a:endParaRPr lang="en-US" sz="1400" kern="0" dirty="0">
              <a:solidFill>
                <a:srgbClr val="7038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488731" y="592467"/>
            <a:ext cx="807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HOW WILL WE GET THERE?  OUR TIMELINES</a:t>
            </a:r>
            <a:r>
              <a:rPr lang="en-US" sz="2400" b="1" i="0" u="none" strike="noStrike" cap="none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1" i="0" u="none" strike="noStrike" cap="none" dirty="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22"/>
          <p:cNvCxnSpPr/>
          <p:nvPr/>
        </p:nvCxnSpPr>
        <p:spPr>
          <a:xfrm>
            <a:off x="381000" y="3505200"/>
            <a:ext cx="8153400" cy="76200"/>
          </a:xfrm>
          <a:prstGeom prst="straightConnector1">
            <a:avLst/>
          </a:prstGeom>
          <a:noFill/>
          <a:ln w="38100" cap="flat" cmpd="sng">
            <a:solidFill>
              <a:srgbClr val="FDBE57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194" name="Google Shape;194;p22"/>
          <p:cNvCxnSpPr/>
          <p:nvPr/>
        </p:nvCxnSpPr>
        <p:spPr>
          <a:xfrm>
            <a:off x="7924800" y="2274300"/>
            <a:ext cx="0" cy="12954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cxnSp>
        <p:nvCxnSpPr>
          <p:cNvPr id="195" name="Google Shape;195;p22"/>
          <p:cNvCxnSpPr/>
          <p:nvPr/>
        </p:nvCxnSpPr>
        <p:spPr>
          <a:xfrm>
            <a:off x="6096000" y="3581400"/>
            <a:ext cx="0" cy="12954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cxnSp>
        <p:nvCxnSpPr>
          <p:cNvPr id="196" name="Google Shape;196;p22"/>
          <p:cNvCxnSpPr/>
          <p:nvPr/>
        </p:nvCxnSpPr>
        <p:spPr>
          <a:xfrm>
            <a:off x="4038600" y="2209800"/>
            <a:ext cx="0" cy="12954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cxnSp>
        <p:nvCxnSpPr>
          <p:cNvPr id="197" name="Google Shape;197;p22"/>
          <p:cNvCxnSpPr/>
          <p:nvPr/>
        </p:nvCxnSpPr>
        <p:spPr>
          <a:xfrm>
            <a:off x="2209800" y="3505200"/>
            <a:ext cx="0" cy="12954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cxnSp>
        <p:nvCxnSpPr>
          <p:cNvPr id="198" name="Google Shape;198;p22"/>
          <p:cNvCxnSpPr/>
          <p:nvPr/>
        </p:nvCxnSpPr>
        <p:spPr>
          <a:xfrm>
            <a:off x="609600" y="2209800"/>
            <a:ext cx="0" cy="12954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199" name="Google Shape;199;p22"/>
          <p:cNvSpPr txBox="1"/>
          <p:nvPr/>
        </p:nvSpPr>
        <p:spPr>
          <a:xfrm>
            <a:off x="152400" y="3505200"/>
            <a:ext cx="9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7620000" y="3581400"/>
            <a:ext cx="9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791200" y="3200400"/>
            <a:ext cx="9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3581400" y="3505200"/>
            <a:ext cx="9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1828800" y="3200400"/>
            <a:ext cx="9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52400" y="1295400"/>
            <a:ext cx="2530500" cy="18288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Healthy Schools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&gt;150,000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mDiabetes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 +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MyThali 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HW - 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116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companies;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 employees;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Platinum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6400800" y="1295400"/>
            <a:ext cx="2575800" cy="18288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Healthy Schools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mDiabetes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7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MyThali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HW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400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companies;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 employees;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Platinum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343400" y="4724400"/>
            <a:ext cx="3200400" cy="17367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Healthy Schools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1.6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mDiabetes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MyThali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HW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300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companies,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5.5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 employees;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Platinum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048000" y="1295400"/>
            <a:ext cx="2895600" cy="18288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Healthy Schools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mDiabetes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3.2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MyThali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–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1.25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HW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 companies;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million employees,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50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Platinum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609600" y="4724400"/>
            <a:ext cx="3048000" cy="17367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Healthy Schools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500,000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mDiabetes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1.8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MyThali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250,000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HW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131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companies,</a:t>
            </a:r>
            <a:r>
              <a:rPr lang="en-US" sz="1200" b="1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million employees; 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33</a:t>
            </a:r>
            <a:r>
              <a:rPr lang="en-US" sz="1200" b="0" i="0" u="none" strike="noStrike" cap="none">
                <a:solidFill>
                  <a:srgbClr val="70382D"/>
                </a:solidFill>
                <a:latin typeface="Montserrat"/>
                <a:ea typeface="Montserrat"/>
                <a:cs typeface="Montserrat"/>
                <a:sym typeface="Montserrat"/>
              </a:rPr>
              <a:t> Platinum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472" y="132658"/>
            <a:ext cx="1380216" cy="415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94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288" y="676313"/>
            <a:ext cx="8113712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E51937"/>
                </a:solidFill>
                <a:latin typeface="Montserrat" pitchFamily="2" charset="77"/>
                <a:ea typeface="+mj-ea"/>
                <a:cs typeface="Arial" pitchFamily="34" charset="0"/>
              </a:rPr>
              <a:t>THE AROGYA WORLD FAMILY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990600" y="6477000"/>
            <a:ext cx="8153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 dirty="0">
                <a:solidFill>
                  <a:srgbClr val="70382D"/>
                </a:solidFill>
              </a:rPr>
              <a:t>Arogya World India Trust </a:t>
            </a:r>
            <a:r>
              <a:rPr lang="en-US" sz="1000" i="1" dirty="0">
                <a:solidFill>
                  <a:srgbClr val="70382D"/>
                </a:solidFill>
              </a:rPr>
              <a:t>is 80G cleared in India.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9B017B7-63D9-A34A-8B70-035251C08120}"/>
              </a:ext>
            </a:extLst>
          </p:cNvPr>
          <p:cNvSpPr txBox="1">
            <a:spLocks/>
          </p:cNvSpPr>
          <p:nvPr/>
        </p:nvSpPr>
        <p:spPr bwMode="auto">
          <a:xfrm>
            <a:off x="310411" y="1342792"/>
            <a:ext cx="8681189" cy="417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DBE57"/>
              </a:buClr>
            </a:pPr>
            <a:r>
              <a:rPr lang="en-US" sz="1400" b="1" u="sng" dirty="0">
                <a:solidFill>
                  <a:srgbClr val="70382D"/>
                </a:solidFill>
              </a:rPr>
              <a:t>Arogya World India Trust Board </a:t>
            </a:r>
            <a:r>
              <a:rPr lang="en-US" sz="1400" dirty="0">
                <a:solidFill>
                  <a:srgbClr val="70382D"/>
                </a:solidFill>
              </a:rPr>
              <a:t>	</a:t>
            </a:r>
          </a:p>
          <a:p>
            <a:pPr>
              <a:buClr>
                <a:srgbClr val="FDBE57"/>
              </a:buClr>
            </a:pPr>
            <a:r>
              <a:rPr lang="en-US" sz="1400" b="1" dirty="0">
                <a:solidFill>
                  <a:srgbClr val="70382D"/>
                </a:solidFill>
              </a:rPr>
              <a:t>Dr. </a:t>
            </a:r>
            <a:r>
              <a:rPr lang="en-US" sz="1400" b="1" dirty="0" err="1">
                <a:solidFill>
                  <a:srgbClr val="70382D"/>
                </a:solidFill>
              </a:rPr>
              <a:t>Susheela</a:t>
            </a:r>
            <a:r>
              <a:rPr lang="en-US" sz="1400" b="1" dirty="0">
                <a:solidFill>
                  <a:srgbClr val="70382D"/>
                </a:solidFill>
              </a:rPr>
              <a:t> Venkataraman –</a:t>
            </a:r>
            <a:r>
              <a:rPr lang="en-US" sz="1400" dirty="0">
                <a:solidFill>
                  <a:srgbClr val="70382D"/>
                </a:solidFill>
              </a:rPr>
              <a:t> Chairperson  </a:t>
            </a:r>
            <a:r>
              <a:rPr lang="en-US" sz="1400" b="1" dirty="0">
                <a:solidFill>
                  <a:srgbClr val="70382D"/>
                </a:solidFill>
              </a:rPr>
              <a:t>•  </a:t>
            </a:r>
            <a:r>
              <a:rPr lang="en-US" sz="1400" b="1" dirty="0" err="1">
                <a:solidFill>
                  <a:srgbClr val="70382D"/>
                </a:solidFill>
              </a:rPr>
              <a:t>Ujwal</a:t>
            </a:r>
            <a:r>
              <a:rPr lang="en-US" sz="1400" b="1" dirty="0">
                <a:solidFill>
                  <a:srgbClr val="70382D"/>
                </a:solidFill>
              </a:rPr>
              <a:t> Thakkar • Keshav </a:t>
            </a:r>
            <a:r>
              <a:rPr lang="en-US" sz="1400" b="1" dirty="0" err="1">
                <a:solidFill>
                  <a:srgbClr val="70382D"/>
                </a:solidFill>
              </a:rPr>
              <a:t>Desiraju</a:t>
            </a:r>
            <a:r>
              <a:rPr lang="en-US" sz="1400" b="1" dirty="0">
                <a:solidFill>
                  <a:srgbClr val="70382D"/>
                </a:solidFill>
              </a:rPr>
              <a:t> •  Dr Ashwin Naik • Dr. Nalini Saligram - </a:t>
            </a:r>
            <a:r>
              <a:rPr lang="en-US" sz="1400" dirty="0">
                <a:solidFill>
                  <a:srgbClr val="70382D"/>
                </a:solidFill>
              </a:rPr>
              <a:t>Founder Trustee </a:t>
            </a:r>
          </a:p>
          <a:p>
            <a:pPr indent="-336550">
              <a:buClr>
                <a:srgbClr val="FDBE57"/>
              </a:buClr>
            </a:pPr>
            <a:endParaRPr lang="en-US" sz="1400" b="1" u="sng" dirty="0">
              <a:solidFill>
                <a:srgbClr val="70382D"/>
              </a:solidFill>
            </a:endParaRPr>
          </a:p>
          <a:p>
            <a:pPr indent="-336550">
              <a:buClr>
                <a:srgbClr val="FDBE57"/>
              </a:buClr>
            </a:pPr>
            <a:r>
              <a:rPr lang="en-US" sz="1400" b="1" u="sng" dirty="0">
                <a:solidFill>
                  <a:srgbClr val="70382D"/>
                </a:solidFill>
              </a:rPr>
              <a:t>Arogya World US Board </a:t>
            </a:r>
          </a:p>
          <a:p>
            <a:pPr indent="-336550">
              <a:spcAft>
                <a:spcPts val="1500"/>
              </a:spcAft>
              <a:buClr>
                <a:srgbClr val="FDBE57"/>
              </a:buClr>
            </a:pPr>
            <a:r>
              <a:rPr lang="en-US" sz="1400" b="1" dirty="0">
                <a:solidFill>
                  <a:srgbClr val="70382D"/>
                </a:solidFill>
              </a:rPr>
              <a:t>Dr Nalini Saligram,</a:t>
            </a:r>
            <a:r>
              <a:rPr lang="en-US" sz="1400" dirty="0">
                <a:solidFill>
                  <a:srgbClr val="70382D"/>
                </a:solidFill>
              </a:rPr>
              <a:t> Founder &amp; CEO </a:t>
            </a:r>
            <a:r>
              <a:rPr lang="en-US" sz="1400" b="1" dirty="0">
                <a:solidFill>
                  <a:srgbClr val="70382D"/>
                </a:solidFill>
              </a:rPr>
              <a:t>• Pamela </a:t>
            </a:r>
            <a:r>
              <a:rPr lang="en-US" sz="1400" b="1" dirty="0" err="1">
                <a:solidFill>
                  <a:srgbClr val="70382D"/>
                </a:solidFill>
              </a:rPr>
              <a:t>Yih</a:t>
            </a:r>
            <a:r>
              <a:rPr lang="en-US" sz="1400" b="1" dirty="0">
                <a:solidFill>
                  <a:srgbClr val="70382D"/>
                </a:solidFill>
              </a:rPr>
              <a:t>, </a:t>
            </a:r>
            <a:r>
              <a:rPr lang="en-US" sz="1400" dirty="0">
                <a:solidFill>
                  <a:srgbClr val="70382D"/>
                </a:solidFill>
              </a:rPr>
              <a:t>CFO</a:t>
            </a:r>
            <a:r>
              <a:rPr lang="en-US" sz="1400" b="1" dirty="0">
                <a:solidFill>
                  <a:srgbClr val="70382D"/>
                </a:solidFill>
              </a:rPr>
              <a:t> • Dr. Seema Bhatia • Deepa Prahalad • Kathryn Graves • Gloria Barone • Denise </a:t>
            </a:r>
            <a:r>
              <a:rPr lang="en-US" sz="1400" b="1" dirty="0" err="1">
                <a:solidFill>
                  <a:srgbClr val="70382D"/>
                </a:solidFill>
              </a:rPr>
              <a:t>Freier</a:t>
            </a:r>
            <a:r>
              <a:rPr lang="en-US" sz="1400" b="1" dirty="0">
                <a:solidFill>
                  <a:srgbClr val="70382D"/>
                </a:solidFill>
              </a:rPr>
              <a:t> • Emilie </a:t>
            </a:r>
            <a:r>
              <a:rPr lang="en-US" sz="1400" b="1" dirty="0" err="1">
                <a:solidFill>
                  <a:srgbClr val="70382D"/>
                </a:solidFill>
              </a:rPr>
              <a:t>Ninan</a:t>
            </a:r>
            <a:r>
              <a:rPr lang="en-US" sz="1400" b="1" dirty="0">
                <a:solidFill>
                  <a:srgbClr val="70382D"/>
                </a:solidFill>
              </a:rPr>
              <a:t> • Radhika Papandreou • Swati Choudhary • Heather </a:t>
            </a:r>
            <a:r>
              <a:rPr lang="en-US" sz="1400" b="1" dirty="0" err="1">
                <a:solidFill>
                  <a:srgbClr val="70382D"/>
                </a:solidFill>
              </a:rPr>
              <a:t>Nornes</a:t>
            </a:r>
            <a:r>
              <a:rPr lang="en-US" sz="1400" b="1" dirty="0">
                <a:solidFill>
                  <a:srgbClr val="70382D"/>
                </a:solidFill>
              </a:rPr>
              <a:t> • </a:t>
            </a:r>
            <a:r>
              <a:rPr lang="en-US" sz="1400" b="1" dirty="0" err="1">
                <a:solidFill>
                  <a:srgbClr val="70382D"/>
                </a:solidFill>
              </a:rPr>
              <a:t>Neeru</a:t>
            </a:r>
            <a:r>
              <a:rPr lang="en-US" sz="1400" b="1" dirty="0">
                <a:solidFill>
                  <a:srgbClr val="70382D"/>
                </a:solidFill>
              </a:rPr>
              <a:t> Arora </a:t>
            </a:r>
          </a:p>
          <a:p>
            <a:pPr indent="-336550">
              <a:spcAft>
                <a:spcPts val="1500"/>
              </a:spcAft>
              <a:buClr>
                <a:srgbClr val="FDBE57"/>
              </a:buClr>
            </a:pPr>
            <a:r>
              <a:rPr lang="en-US" sz="1400" b="1" u="sng" dirty="0">
                <a:solidFill>
                  <a:srgbClr val="70382D"/>
                </a:solidFill>
              </a:rPr>
              <a:t>Consultants/Staff   </a:t>
            </a:r>
            <a:r>
              <a:rPr lang="en-US" sz="1400" b="1" dirty="0">
                <a:solidFill>
                  <a:srgbClr val="70382D"/>
                </a:solidFill>
              </a:rPr>
              <a:t>Sumathi Rao </a:t>
            </a:r>
            <a:r>
              <a:rPr lang="en-US" sz="1400" dirty="0">
                <a:solidFill>
                  <a:srgbClr val="70382D"/>
                </a:solidFill>
              </a:rPr>
              <a:t>– Country Head, India </a:t>
            </a:r>
            <a:r>
              <a:rPr lang="en-US" sz="1400" b="1" dirty="0">
                <a:solidFill>
                  <a:srgbClr val="70382D"/>
                </a:solidFill>
              </a:rPr>
              <a:t>• Usha </a:t>
            </a:r>
            <a:r>
              <a:rPr lang="en-US" sz="1400" b="1" dirty="0" err="1">
                <a:solidFill>
                  <a:srgbClr val="70382D"/>
                </a:solidFill>
              </a:rPr>
              <a:t>Chander</a:t>
            </a:r>
            <a:r>
              <a:rPr lang="en-US" sz="1400" b="1" dirty="0">
                <a:solidFill>
                  <a:srgbClr val="70382D"/>
                </a:solidFill>
              </a:rPr>
              <a:t> - </a:t>
            </a:r>
            <a:r>
              <a:rPr lang="en-US" sz="1400" dirty="0">
                <a:solidFill>
                  <a:srgbClr val="70382D"/>
                </a:solidFill>
              </a:rPr>
              <a:t>Healthy Workplaces </a:t>
            </a:r>
            <a:r>
              <a:rPr lang="en-US" sz="1400" b="1" dirty="0">
                <a:solidFill>
                  <a:srgbClr val="70382D"/>
                </a:solidFill>
              </a:rPr>
              <a:t>• </a:t>
            </a:r>
            <a:r>
              <a:rPr lang="en-US" sz="1400" b="1" dirty="0" err="1">
                <a:solidFill>
                  <a:srgbClr val="70382D"/>
                </a:solidFill>
              </a:rPr>
              <a:t>Meeta</a:t>
            </a:r>
            <a:r>
              <a:rPr lang="en-US" sz="1400" b="1" dirty="0">
                <a:solidFill>
                  <a:srgbClr val="70382D"/>
                </a:solidFill>
              </a:rPr>
              <a:t> </a:t>
            </a:r>
            <a:r>
              <a:rPr lang="en-US" sz="1400" b="1" dirty="0" err="1">
                <a:solidFill>
                  <a:srgbClr val="70382D"/>
                </a:solidFill>
              </a:rPr>
              <a:t>Walavalkar</a:t>
            </a:r>
            <a:r>
              <a:rPr lang="en-US" sz="1400" b="1" dirty="0">
                <a:solidFill>
                  <a:srgbClr val="70382D"/>
                </a:solidFill>
              </a:rPr>
              <a:t> </a:t>
            </a:r>
            <a:r>
              <a:rPr lang="en-US" sz="1400" dirty="0">
                <a:solidFill>
                  <a:srgbClr val="70382D"/>
                </a:solidFill>
              </a:rPr>
              <a:t>mHealth &amp; </a:t>
            </a:r>
            <a:r>
              <a:rPr lang="en-US" sz="1400" dirty="0" err="1">
                <a:solidFill>
                  <a:srgbClr val="70382D"/>
                </a:solidFill>
              </a:rPr>
              <a:t>MyThali</a:t>
            </a:r>
            <a:r>
              <a:rPr lang="en-US" sz="1400" dirty="0">
                <a:solidFill>
                  <a:srgbClr val="70382D"/>
                </a:solidFill>
              </a:rPr>
              <a:t>  </a:t>
            </a:r>
            <a:r>
              <a:rPr lang="en-US" sz="1400" b="1" dirty="0">
                <a:solidFill>
                  <a:srgbClr val="70382D"/>
                </a:solidFill>
              </a:rPr>
              <a:t>•  </a:t>
            </a:r>
            <a:r>
              <a:rPr lang="en-US" sz="1400" b="1" dirty="0" err="1">
                <a:solidFill>
                  <a:srgbClr val="70382D"/>
                </a:solidFill>
              </a:rPr>
              <a:t>Shyamala</a:t>
            </a:r>
            <a:r>
              <a:rPr lang="en-US" sz="1400" b="1" dirty="0">
                <a:solidFill>
                  <a:srgbClr val="70382D"/>
                </a:solidFill>
              </a:rPr>
              <a:t> Sami - </a:t>
            </a:r>
            <a:r>
              <a:rPr lang="en-US" sz="1400" dirty="0">
                <a:solidFill>
                  <a:srgbClr val="70382D"/>
                </a:solidFill>
              </a:rPr>
              <a:t>Finance   </a:t>
            </a:r>
            <a:r>
              <a:rPr lang="en-US" sz="1400" b="1" dirty="0">
                <a:solidFill>
                  <a:srgbClr val="70382D"/>
                </a:solidFill>
              </a:rPr>
              <a:t>•  Dr. Sandhya Ramalingam - </a:t>
            </a:r>
            <a:r>
              <a:rPr lang="en-US" sz="1400" dirty="0">
                <a:solidFill>
                  <a:srgbClr val="70382D"/>
                </a:solidFill>
              </a:rPr>
              <a:t>Program Evaluation </a:t>
            </a:r>
            <a:r>
              <a:rPr lang="en-US" sz="1400" b="1" dirty="0">
                <a:solidFill>
                  <a:srgbClr val="70382D"/>
                </a:solidFill>
              </a:rPr>
              <a:t>• Dr. Geeta Bharadwaj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- </a:t>
            </a:r>
            <a:r>
              <a:rPr lang="en-US" sz="1400" dirty="0">
                <a:solidFill>
                  <a:srgbClr val="70382D"/>
                </a:solidFill>
              </a:rPr>
              <a:t>Healthy Workplaces  </a:t>
            </a:r>
            <a:r>
              <a:rPr lang="en-US" sz="1400" b="1" dirty="0">
                <a:solidFill>
                  <a:srgbClr val="70382D"/>
                </a:solidFill>
              </a:rPr>
              <a:t>• Nandini Ganesh - </a:t>
            </a:r>
            <a:r>
              <a:rPr lang="en-US" sz="1400" dirty="0">
                <a:solidFill>
                  <a:srgbClr val="70382D"/>
                </a:solidFill>
                <a:latin typeface="+mj-lt"/>
              </a:rPr>
              <a:t>Healthy Schools  </a:t>
            </a:r>
            <a:r>
              <a:rPr lang="en-US" sz="1400" b="1" dirty="0">
                <a:solidFill>
                  <a:srgbClr val="70382D"/>
                </a:solidFill>
              </a:rPr>
              <a:t>• Dr Meghana </a:t>
            </a:r>
            <a:r>
              <a:rPr lang="en-US" sz="1400" b="1" dirty="0" err="1">
                <a:solidFill>
                  <a:srgbClr val="70382D"/>
                </a:solidFill>
              </a:rPr>
              <a:t>Pasi</a:t>
            </a:r>
            <a:r>
              <a:rPr lang="en-US" sz="1400" b="1" dirty="0">
                <a:solidFill>
                  <a:srgbClr val="70382D"/>
                </a:solidFill>
              </a:rPr>
              <a:t>,</a:t>
            </a:r>
            <a:r>
              <a:rPr lang="en-US" sz="1400" dirty="0">
                <a:solidFill>
                  <a:srgbClr val="70382D"/>
                </a:solidFill>
              </a:rPr>
              <a:t> Nutritionist </a:t>
            </a:r>
            <a:r>
              <a:rPr lang="en-US" sz="1400" b="1" dirty="0">
                <a:solidFill>
                  <a:srgbClr val="70382D"/>
                </a:solidFill>
              </a:rPr>
              <a:t>• Ashwini </a:t>
            </a:r>
            <a:r>
              <a:rPr lang="en-US" sz="1400" b="1" dirty="0" err="1">
                <a:solidFill>
                  <a:srgbClr val="70382D"/>
                </a:solidFill>
              </a:rPr>
              <a:t>Thakker</a:t>
            </a:r>
            <a:r>
              <a:rPr lang="en-US" sz="1400" b="1" dirty="0">
                <a:solidFill>
                  <a:srgbClr val="70382D"/>
                </a:solidFill>
              </a:rPr>
              <a:t>,</a:t>
            </a:r>
            <a:r>
              <a:rPr lang="en-US" sz="1400" dirty="0">
                <a:solidFill>
                  <a:srgbClr val="70382D"/>
                </a:solidFill>
              </a:rPr>
              <a:t> Healthy Workplaces &amp; Development </a:t>
            </a:r>
            <a:r>
              <a:rPr lang="en-US" sz="1400" b="1" dirty="0">
                <a:solidFill>
                  <a:srgbClr val="70382D"/>
                </a:solidFill>
              </a:rPr>
              <a:t>• </a:t>
            </a:r>
            <a:r>
              <a:rPr lang="en-US" sz="1400" b="1" dirty="0" err="1">
                <a:solidFill>
                  <a:srgbClr val="70382D"/>
                </a:solidFill>
              </a:rPr>
              <a:t>Kshema</a:t>
            </a:r>
            <a:r>
              <a:rPr lang="en-US" sz="1400" b="1" dirty="0">
                <a:solidFill>
                  <a:srgbClr val="70382D"/>
                </a:solidFill>
              </a:rPr>
              <a:t> </a:t>
            </a:r>
            <a:r>
              <a:rPr lang="en-US" sz="1400" b="1" dirty="0" err="1">
                <a:solidFill>
                  <a:srgbClr val="70382D"/>
                </a:solidFill>
              </a:rPr>
              <a:t>Kurup</a:t>
            </a:r>
            <a:r>
              <a:rPr lang="en-US" sz="1400" b="1" dirty="0">
                <a:solidFill>
                  <a:srgbClr val="70382D"/>
                </a:solidFill>
              </a:rPr>
              <a:t>, </a:t>
            </a:r>
            <a:r>
              <a:rPr lang="en-US" sz="1400" dirty="0">
                <a:solidFill>
                  <a:srgbClr val="70382D"/>
                </a:solidFill>
              </a:rPr>
              <a:t>Communications</a:t>
            </a:r>
            <a:r>
              <a:rPr lang="en-US" sz="1400" b="1" dirty="0">
                <a:solidFill>
                  <a:srgbClr val="70382D"/>
                </a:solidFill>
              </a:rPr>
              <a:t> • Anju </a:t>
            </a:r>
            <a:r>
              <a:rPr lang="en-US" sz="1400" b="1" dirty="0" err="1">
                <a:solidFill>
                  <a:srgbClr val="70382D"/>
                </a:solidFill>
              </a:rPr>
              <a:t>Jayprakash</a:t>
            </a:r>
            <a:r>
              <a:rPr lang="en-US" sz="1400" b="1" dirty="0">
                <a:solidFill>
                  <a:srgbClr val="70382D"/>
                </a:solidFill>
              </a:rPr>
              <a:t>, </a:t>
            </a:r>
            <a:r>
              <a:rPr lang="en-US" sz="1400" dirty="0">
                <a:solidFill>
                  <a:srgbClr val="70382D"/>
                </a:solidFill>
              </a:rPr>
              <a:t>Data Analysis </a:t>
            </a:r>
            <a:r>
              <a:rPr lang="en-US" sz="1400" b="1" dirty="0">
                <a:solidFill>
                  <a:srgbClr val="70382D"/>
                </a:solidFill>
              </a:rPr>
              <a:t>• Dr Smriti </a:t>
            </a:r>
            <a:r>
              <a:rPr lang="en-US" sz="1400" b="1" dirty="0" err="1">
                <a:solidFill>
                  <a:srgbClr val="70382D"/>
                </a:solidFill>
              </a:rPr>
              <a:t>Pahwa</a:t>
            </a:r>
            <a:r>
              <a:rPr lang="en-US" sz="1400" b="1" dirty="0">
                <a:solidFill>
                  <a:srgbClr val="70382D"/>
                </a:solidFill>
              </a:rPr>
              <a:t>, </a:t>
            </a:r>
            <a:r>
              <a:rPr lang="en-US" sz="1400" dirty="0">
                <a:solidFill>
                  <a:srgbClr val="70382D"/>
                </a:solidFill>
              </a:rPr>
              <a:t>Advocacy </a:t>
            </a:r>
            <a:r>
              <a:rPr lang="en-US" sz="1400" b="1" dirty="0">
                <a:solidFill>
                  <a:srgbClr val="70382D"/>
                </a:solidFill>
              </a:rPr>
              <a:t>•Nandan Bhatia, </a:t>
            </a:r>
            <a:r>
              <a:rPr lang="en-US" sz="1400" dirty="0">
                <a:solidFill>
                  <a:srgbClr val="70382D"/>
                </a:solidFill>
              </a:rPr>
              <a:t>Healthy Workplaces + Development </a:t>
            </a:r>
            <a:r>
              <a:rPr lang="en-US" sz="1400" b="1" dirty="0">
                <a:solidFill>
                  <a:srgbClr val="70382D"/>
                </a:solidFill>
              </a:rPr>
              <a:t>• Erin Justen, </a:t>
            </a:r>
            <a:r>
              <a:rPr lang="en-US" sz="1400" dirty="0">
                <a:solidFill>
                  <a:srgbClr val="70382D"/>
                </a:solidFill>
              </a:rPr>
              <a:t>Development</a:t>
            </a:r>
            <a:r>
              <a:rPr lang="en-US" sz="1400" b="1" dirty="0">
                <a:solidFill>
                  <a:srgbClr val="70382D"/>
                </a:solidFill>
              </a:rPr>
              <a:t> •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Gene Levin, </a:t>
            </a:r>
            <a:r>
              <a:rPr lang="en-US" sz="1400" dirty="0">
                <a:solidFill>
                  <a:srgbClr val="70382D"/>
                </a:solidFill>
              </a:rPr>
              <a:t>Finance </a:t>
            </a:r>
            <a:r>
              <a:rPr lang="en-US" sz="1400" b="1" dirty="0">
                <a:solidFill>
                  <a:srgbClr val="70382D"/>
                </a:solidFill>
              </a:rPr>
              <a:t>• Lauren Phillips, </a:t>
            </a:r>
            <a:r>
              <a:rPr lang="en-US" sz="1400" dirty="0">
                <a:solidFill>
                  <a:srgbClr val="70382D"/>
                </a:solidFill>
              </a:rPr>
              <a:t>Communications </a:t>
            </a:r>
            <a:r>
              <a:rPr lang="en-US" sz="1400" b="1" dirty="0">
                <a:solidFill>
                  <a:srgbClr val="70382D"/>
                </a:solidFill>
              </a:rPr>
              <a:t>• Vijayalakshmi </a:t>
            </a:r>
            <a:r>
              <a:rPr lang="en-US" sz="1400" b="1" dirty="0" err="1">
                <a:solidFill>
                  <a:srgbClr val="70382D"/>
                </a:solidFill>
              </a:rPr>
              <a:t>Hareesh</a:t>
            </a:r>
            <a:r>
              <a:rPr lang="en-US" sz="1400" b="1" dirty="0">
                <a:solidFill>
                  <a:srgbClr val="70382D"/>
                </a:solidFill>
              </a:rPr>
              <a:t>, </a:t>
            </a:r>
            <a:r>
              <a:rPr lang="en-US" sz="1400" dirty="0">
                <a:solidFill>
                  <a:srgbClr val="70382D"/>
                </a:solidFill>
              </a:rPr>
              <a:t>Healthy Workplaces</a:t>
            </a:r>
          </a:p>
          <a:p>
            <a:pPr indent="-336550">
              <a:spcAft>
                <a:spcPts val="1500"/>
              </a:spcAft>
              <a:buClr>
                <a:srgbClr val="FDBE57"/>
              </a:buClr>
            </a:pPr>
            <a:r>
              <a:rPr lang="en-US" sz="1400" b="1" u="sng" dirty="0">
                <a:solidFill>
                  <a:srgbClr val="70382D"/>
                </a:solidFill>
              </a:rPr>
              <a:t>Experts &amp; Advisors  </a:t>
            </a:r>
            <a:r>
              <a:rPr lang="en-US" sz="1400" b="1" dirty="0">
                <a:solidFill>
                  <a:srgbClr val="70382D"/>
                </a:solidFill>
              </a:rPr>
              <a:t>Dr. K. Srinath Reddy </a:t>
            </a:r>
            <a:r>
              <a:rPr lang="en-US" sz="1400" dirty="0">
                <a:solidFill>
                  <a:srgbClr val="70382D"/>
                </a:solidFill>
              </a:rPr>
              <a:t>–Public Health Foundation of India (PHFI) </a:t>
            </a:r>
            <a:r>
              <a:rPr lang="en-US" sz="1400" b="1" dirty="0">
                <a:solidFill>
                  <a:srgbClr val="70382D"/>
                </a:solidFill>
              </a:rPr>
              <a:t>• Dr. V. Mohan </a:t>
            </a:r>
            <a:r>
              <a:rPr lang="en-US" sz="1400" dirty="0">
                <a:solidFill>
                  <a:srgbClr val="70382D"/>
                </a:solidFill>
              </a:rPr>
              <a:t>–Madras Diabetes Research Foundation, (MDRF) </a:t>
            </a:r>
            <a:r>
              <a:rPr lang="en-US" sz="1400" b="1" dirty="0">
                <a:solidFill>
                  <a:srgbClr val="70382D"/>
                </a:solidFill>
              </a:rPr>
              <a:t>• 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Dr. D. Prabhakaran </a:t>
            </a:r>
            <a:r>
              <a:rPr lang="en-US" sz="1400" dirty="0">
                <a:solidFill>
                  <a:srgbClr val="70382D"/>
                </a:solidFill>
              </a:rPr>
              <a:t>–PHFI  </a:t>
            </a:r>
            <a:r>
              <a:rPr lang="en-US" sz="1400" b="1" dirty="0">
                <a:solidFill>
                  <a:srgbClr val="70382D"/>
                </a:solidFill>
              </a:rPr>
              <a:t>• Dr. Nikhil Tandon </a:t>
            </a:r>
            <a:r>
              <a:rPr lang="en-US" sz="1400" dirty="0">
                <a:solidFill>
                  <a:srgbClr val="70382D"/>
                </a:solidFill>
              </a:rPr>
              <a:t>–All India Institute of Medical Sciences </a:t>
            </a:r>
            <a:r>
              <a:rPr lang="en-US" sz="1400" b="1" dirty="0">
                <a:solidFill>
                  <a:srgbClr val="70382D"/>
                </a:solidFill>
              </a:rPr>
              <a:t>•  Dr. K.M. Venkat Narayan </a:t>
            </a:r>
            <a:r>
              <a:rPr lang="en-US" sz="1400" dirty="0">
                <a:solidFill>
                  <a:srgbClr val="70382D"/>
                </a:solidFill>
              </a:rPr>
              <a:t>–  Emory University  </a:t>
            </a:r>
            <a:r>
              <a:rPr lang="en-US" sz="1400" b="1" dirty="0">
                <a:solidFill>
                  <a:srgbClr val="70382D"/>
                </a:solidFill>
              </a:rPr>
              <a:t>• Dr. Bonnie Spring </a:t>
            </a:r>
            <a:r>
              <a:rPr lang="en-US" sz="1400" dirty="0">
                <a:solidFill>
                  <a:srgbClr val="70382D"/>
                </a:solidFill>
              </a:rPr>
              <a:t>–Northwestern University  </a:t>
            </a:r>
            <a:r>
              <a:rPr lang="en-US" sz="1400" b="1" dirty="0">
                <a:solidFill>
                  <a:srgbClr val="70382D"/>
                </a:solidFill>
              </a:rPr>
              <a:t>•  Dr. Francine Kaufman  • Dr. Om P. Ganda  • Dr </a:t>
            </a:r>
            <a:r>
              <a:rPr lang="en-US" sz="1400" b="1" dirty="0" err="1">
                <a:solidFill>
                  <a:srgbClr val="70382D"/>
                </a:solidFill>
              </a:rPr>
              <a:t>Sethu</a:t>
            </a:r>
            <a:r>
              <a:rPr lang="en-US" sz="1400" b="1" dirty="0">
                <a:solidFill>
                  <a:srgbClr val="70382D"/>
                </a:solidFill>
              </a:rPr>
              <a:t> Reddy 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• C Mahalingam 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• Dr Ashish Jain 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• Dr Balaji </a:t>
            </a:r>
            <a:r>
              <a:rPr lang="en-US" sz="1400" b="1" dirty="0" err="1">
                <a:solidFill>
                  <a:srgbClr val="70382D"/>
                </a:solidFill>
              </a:rPr>
              <a:t>Santanam</a:t>
            </a:r>
            <a:r>
              <a:rPr lang="en-US" sz="1400" b="1" dirty="0">
                <a:solidFill>
                  <a:srgbClr val="70382D"/>
                </a:solidFill>
              </a:rPr>
              <a:t> </a:t>
            </a:r>
            <a:r>
              <a:rPr lang="en-US" sz="1400" dirty="0">
                <a:solidFill>
                  <a:srgbClr val="70382D"/>
                </a:solidFill>
              </a:rPr>
              <a:t> </a:t>
            </a:r>
            <a:r>
              <a:rPr lang="en-US" sz="1400" b="1" dirty="0">
                <a:solidFill>
                  <a:srgbClr val="70382D"/>
                </a:solidFill>
              </a:rPr>
              <a:t>• Prof Maheshwari </a:t>
            </a:r>
          </a:p>
          <a:p>
            <a:pPr marL="336550" indent="-336550">
              <a:lnSpc>
                <a:spcPts val="2200"/>
              </a:lnSpc>
              <a:buClr>
                <a:srgbClr val="FDBE57"/>
              </a:buClr>
            </a:pPr>
            <a:endParaRPr lang="en-US" sz="1200" dirty="0">
              <a:solidFill>
                <a:srgbClr val="7038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2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73" y="452200"/>
            <a:ext cx="9223273" cy="6911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407" y="3561667"/>
            <a:ext cx="38345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63" y="944166"/>
            <a:ext cx="1530975" cy="5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1253;p67">
            <a:extLst>
              <a:ext uri="{FF2B5EF4-FFF2-40B4-BE49-F238E27FC236}">
                <a16:creationId xmlns:a16="http://schemas.microsoft.com/office/drawing/2014/main" id="{3C6165DA-02DD-A14D-B2B5-3466219CD15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492" y="135819"/>
            <a:ext cx="1530975" cy="525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"/>
          <p:cNvGrpSpPr/>
          <p:nvPr/>
        </p:nvGrpSpPr>
        <p:grpSpPr>
          <a:xfrm>
            <a:off x="265387" y="3588438"/>
            <a:ext cx="1737360" cy="1734042"/>
            <a:chOff x="863388" y="2732233"/>
            <a:chExt cx="2305758" cy="2305758"/>
          </a:xfrm>
        </p:grpSpPr>
        <p:sp>
          <p:nvSpPr>
            <p:cNvPr id="77" name="Google Shape;77;p3"/>
            <p:cNvSpPr/>
            <p:nvPr/>
          </p:nvSpPr>
          <p:spPr>
            <a:xfrm>
              <a:off x="863388" y="2732233"/>
              <a:ext cx="2305758" cy="23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63388" y="2732233"/>
              <a:ext cx="2305758" cy="2305758"/>
            </a:xfrm>
            <a:prstGeom prst="pie">
              <a:avLst>
                <a:gd name="adj1" fmla="val 16207522"/>
                <a:gd name="adj2" fmla="val 12856285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177688" y="3046533"/>
              <a:ext cx="1677158" cy="16771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5470203" y="3467946"/>
            <a:ext cx="626800" cy="1630621"/>
            <a:chOff x="7858105" y="406909"/>
            <a:chExt cx="211138" cy="549275"/>
          </a:xfrm>
        </p:grpSpPr>
        <p:sp>
          <p:nvSpPr>
            <p:cNvPr id="81" name="Google Shape;81;p3"/>
            <p:cNvSpPr/>
            <p:nvPr/>
          </p:nvSpPr>
          <p:spPr>
            <a:xfrm>
              <a:off x="7918430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858105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7722661" y="3467946"/>
            <a:ext cx="626800" cy="1630621"/>
            <a:chOff x="7858106" y="406909"/>
            <a:chExt cx="211138" cy="549275"/>
          </a:xfrm>
        </p:grpSpPr>
        <p:sp>
          <p:nvSpPr>
            <p:cNvPr id="84" name="Google Shape;84;p3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858106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8441000" y="3467946"/>
            <a:ext cx="626800" cy="1630621"/>
            <a:chOff x="7858106" y="406909"/>
            <a:chExt cx="211138" cy="549275"/>
          </a:xfrm>
        </p:grpSpPr>
        <p:sp>
          <p:nvSpPr>
            <p:cNvPr id="87" name="Google Shape;87;p3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FDBE57"/>
            </a:solidFill>
            <a:ln w="9525" cap="flat" cmpd="sng">
              <a:solidFill>
                <a:srgbClr val="FDBE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858106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FDBE57"/>
            </a:solidFill>
            <a:ln w="9525" cap="flat" cmpd="sng">
              <a:solidFill>
                <a:srgbClr val="FDBE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9" name="Google Shape;89;p3"/>
          <p:cNvSpPr txBox="1"/>
          <p:nvPr/>
        </p:nvSpPr>
        <p:spPr>
          <a:xfrm>
            <a:off x="397847" y="226236"/>
            <a:ext cx="8408457" cy="11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Calibri"/>
              </a:rPr>
              <a:t>NCDs AMONG THE TOP HEALTH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Calibri"/>
              </a:rPr>
              <a:t>&amp; DEVELOPMENT CRISES OF THE CENTURY</a:t>
            </a:r>
            <a:endParaRPr sz="2400" b="1" dirty="0">
              <a:solidFill>
                <a:srgbClr val="E51937"/>
              </a:solidFill>
              <a:latin typeface="Montserrat" pitchFamily="2" charset="77"/>
              <a:sym typeface="Calibri"/>
            </a:endParaRPr>
          </a:p>
        </p:txBody>
      </p:sp>
      <p:grpSp>
        <p:nvGrpSpPr>
          <p:cNvPr id="90" name="Google Shape;90;p3"/>
          <p:cNvGrpSpPr/>
          <p:nvPr/>
        </p:nvGrpSpPr>
        <p:grpSpPr>
          <a:xfrm>
            <a:off x="5741459" y="1524000"/>
            <a:ext cx="626800" cy="1630621"/>
            <a:chOff x="7858105" y="406909"/>
            <a:chExt cx="211138" cy="549275"/>
          </a:xfrm>
        </p:grpSpPr>
        <p:sp>
          <p:nvSpPr>
            <p:cNvPr id="91" name="Google Shape;91;p3"/>
            <p:cNvSpPr/>
            <p:nvPr/>
          </p:nvSpPr>
          <p:spPr>
            <a:xfrm>
              <a:off x="7918430" y="406909"/>
              <a:ext cx="92075" cy="920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858105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6511054" y="1524000"/>
            <a:ext cx="626800" cy="1630621"/>
            <a:chOff x="7858106" y="406909"/>
            <a:chExt cx="211138" cy="549275"/>
          </a:xfrm>
        </p:grpSpPr>
        <p:sp>
          <p:nvSpPr>
            <p:cNvPr id="94" name="Google Shape;94;p3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858106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266407" y="1524000"/>
            <a:ext cx="626800" cy="1630621"/>
            <a:chOff x="7858106" y="406909"/>
            <a:chExt cx="211138" cy="549275"/>
          </a:xfrm>
        </p:grpSpPr>
        <p:sp>
          <p:nvSpPr>
            <p:cNvPr id="97" name="Google Shape;97;p3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FDBE57"/>
            </a:solidFill>
            <a:ln w="9525" cap="flat" cmpd="sng">
              <a:solidFill>
                <a:srgbClr val="FDBE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858106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FDBE57"/>
            </a:solidFill>
            <a:ln w="9525" cap="flat" cmpd="sng">
              <a:solidFill>
                <a:srgbClr val="FDBE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5920545" y="1524000"/>
            <a:ext cx="273341" cy="273341"/>
          </a:xfrm>
          <a:prstGeom prst="ellipse">
            <a:avLst/>
          </a:prstGeom>
          <a:solidFill>
            <a:srgbClr val="E5193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168959" y="2009231"/>
            <a:ext cx="277629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Montserrat" pitchFamily="2" charset="77"/>
                <a:ea typeface="Trebuchet MS"/>
                <a:cs typeface="Trebuchet MS"/>
                <a:sym typeface="Trebuchet MS"/>
              </a:rPr>
              <a:t>Deaths in the world due to NCDs</a:t>
            </a:r>
            <a:endParaRPr sz="11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6297853" y="3467947"/>
            <a:ext cx="626800" cy="1630621"/>
            <a:chOff x="7858106" y="406909"/>
            <a:chExt cx="211138" cy="549275"/>
          </a:xfrm>
        </p:grpSpPr>
        <p:sp>
          <p:nvSpPr>
            <p:cNvPr id="102" name="Google Shape;102;p3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858106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7053204" y="3429000"/>
            <a:ext cx="626800" cy="1630621"/>
            <a:chOff x="7858106" y="406909"/>
            <a:chExt cx="211138" cy="549275"/>
          </a:xfrm>
        </p:grpSpPr>
        <p:sp>
          <p:nvSpPr>
            <p:cNvPr id="105" name="Google Shape;105;p3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858106" y="508509"/>
              <a:ext cx="211138" cy="447675"/>
            </a:xfrm>
            <a:custGeom>
              <a:avLst/>
              <a:gdLst/>
              <a:ahLst/>
              <a:cxnLst/>
              <a:rect l="l" t="t" r="r" b="b"/>
              <a:pathLst>
                <a:path w="106" h="224" extrusionOk="0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" name="Google Shape;107;p3"/>
          <p:cNvSpPr txBox="1"/>
          <p:nvPr/>
        </p:nvSpPr>
        <p:spPr>
          <a:xfrm>
            <a:off x="2168959" y="4190808"/>
            <a:ext cx="277629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Montserrat" pitchFamily="2" charset="77"/>
                <a:ea typeface="Trebuchet MS"/>
                <a:cs typeface="Trebuchet MS"/>
                <a:sym typeface="Trebuchet MS"/>
              </a:rPr>
              <a:t>OF THESE, 80% ARE IN DEVELOPING COUNTRIES</a:t>
            </a:r>
            <a:endParaRPr lang="en-US" sz="11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762000" y="5819032"/>
            <a:ext cx="785808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Global economic impact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staggering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~$47 trillion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 2030.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 this, mental health impact is $17 trillion.   </a:t>
            </a:r>
            <a:endParaRPr dirty="0"/>
          </a:p>
        </p:txBody>
      </p:sp>
      <p:sp>
        <p:nvSpPr>
          <p:cNvPr id="109" name="Google Shape;109;p3"/>
          <p:cNvSpPr txBox="1"/>
          <p:nvPr/>
        </p:nvSpPr>
        <p:spPr>
          <a:xfrm>
            <a:off x="572665" y="4213831"/>
            <a:ext cx="12057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0382D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80%</a:t>
            </a:r>
            <a:endParaRPr sz="2800" b="1">
              <a:solidFill>
                <a:srgbClr val="70382D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265387" y="1348542"/>
            <a:ext cx="1737360" cy="1734042"/>
            <a:chOff x="863388" y="2732233"/>
            <a:chExt cx="2305758" cy="2305758"/>
          </a:xfrm>
        </p:grpSpPr>
        <p:sp>
          <p:nvSpPr>
            <p:cNvPr id="111" name="Google Shape;111;p3"/>
            <p:cNvSpPr/>
            <p:nvPr/>
          </p:nvSpPr>
          <p:spPr>
            <a:xfrm>
              <a:off x="863388" y="2732233"/>
              <a:ext cx="2305758" cy="23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63388" y="2732233"/>
              <a:ext cx="2305758" cy="2305758"/>
            </a:xfrm>
            <a:prstGeom prst="pie">
              <a:avLst>
                <a:gd name="adj1" fmla="val 16207522"/>
                <a:gd name="adj2" fmla="val 8641282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177688" y="3046533"/>
              <a:ext cx="1677158" cy="16771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533400" y="1905000"/>
            <a:ext cx="12057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0382D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66%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377472" y="5485760"/>
            <a:ext cx="8690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Global Burden of Disease Report: </a:t>
            </a:r>
            <a:r>
              <a:rPr lang="en-US" sz="1800" b="1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Unhealthy Eating </a:t>
            </a:r>
            <a:r>
              <a:rPr lang="en-US" sz="1800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is the cause of most deaths globally.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6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52388" y="6606488"/>
            <a:ext cx="6172200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*NCDs = heart disease, diabetes, cancer, chronic lung diseases  </a:t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-24510" y="1823692"/>
            <a:ext cx="549275" cy="1189037"/>
            <a:chOff x="4050556" y="1476375"/>
            <a:chExt cx="1080120" cy="2718687"/>
          </a:xfrm>
        </p:grpSpPr>
        <p:sp>
          <p:nvSpPr>
            <p:cNvPr id="125" name="Google Shape;125;p4"/>
            <p:cNvSpPr/>
            <p:nvPr/>
          </p:nvSpPr>
          <p:spPr>
            <a:xfrm>
              <a:off x="4050556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247226" y="1719568"/>
              <a:ext cx="671172" cy="671506"/>
            </a:xfrm>
            <a:prstGeom prst="ellipse">
              <a:avLst/>
            </a:prstGeom>
            <a:solidFill>
              <a:srgbClr val="E0301E"/>
            </a:solidFill>
            <a:ln w="38100" cap="flat" cmpd="sng">
              <a:solidFill>
                <a:srgbClr val="B3AA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247226" y="2532633"/>
              <a:ext cx="671172" cy="667875"/>
            </a:xfrm>
            <a:prstGeom prst="ellipse">
              <a:avLst/>
            </a:prstGeom>
            <a:solidFill>
              <a:srgbClr val="FFB600">
                <a:alpha val="9803"/>
              </a:srgbClr>
            </a:solidFill>
            <a:ln w="38100" cap="flat" cmpd="sng">
              <a:solidFill>
                <a:srgbClr val="B3AA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247226" y="3342070"/>
              <a:ext cx="671172" cy="671504"/>
            </a:xfrm>
            <a:prstGeom prst="ellipse">
              <a:avLst/>
            </a:prstGeom>
            <a:solidFill>
              <a:srgbClr val="49A942">
                <a:alpha val="9803"/>
              </a:srgbClr>
            </a:solidFill>
            <a:ln w="38100" cap="flat" cmpd="sng">
              <a:solidFill>
                <a:srgbClr val="B3AA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7554218" y="5657640"/>
            <a:ext cx="1122268" cy="1175543"/>
            <a:chOff x="5907013" y="5266246"/>
            <a:chExt cx="774700" cy="635000"/>
          </a:xfrm>
        </p:grpSpPr>
        <p:sp>
          <p:nvSpPr>
            <p:cNvPr id="130" name="Google Shape;130;p4"/>
            <p:cNvSpPr/>
            <p:nvPr/>
          </p:nvSpPr>
          <p:spPr>
            <a:xfrm>
              <a:off x="6138788" y="5313871"/>
              <a:ext cx="295275" cy="587375"/>
            </a:xfrm>
            <a:custGeom>
              <a:avLst/>
              <a:gdLst/>
              <a:ahLst/>
              <a:cxnLst/>
              <a:rect l="l" t="t" r="r" b="b"/>
              <a:pathLst>
                <a:path w="186" h="370" extrusionOk="0">
                  <a:moveTo>
                    <a:pt x="106" y="362"/>
                  </a:moveTo>
                  <a:lnTo>
                    <a:pt x="106" y="362"/>
                  </a:lnTo>
                  <a:lnTo>
                    <a:pt x="106" y="364"/>
                  </a:lnTo>
                  <a:lnTo>
                    <a:pt x="106" y="368"/>
                  </a:lnTo>
                  <a:lnTo>
                    <a:pt x="104" y="370"/>
                  </a:lnTo>
                  <a:lnTo>
                    <a:pt x="9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2" y="370"/>
                  </a:lnTo>
                  <a:lnTo>
                    <a:pt x="80" y="368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56" y="340"/>
                  </a:lnTo>
                  <a:lnTo>
                    <a:pt x="36" y="336"/>
                  </a:lnTo>
                  <a:lnTo>
                    <a:pt x="18" y="330"/>
                  </a:lnTo>
                  <a:lnTo>
                    <a:pt x="8" y="326"/>
                  </a:lnTo>
                  <a:lnTo>
                    <a:pt x="8" y="326"/>
                  </a:lnTo>
                  <a:lnTo>
                    <a:pt x="4" y="32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1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4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24" y="274"/>
                  </a:lnTo>
                  <a:lnTo>
                    <a:pt x="24" y="274"/>
                  </a:lnTo>
                  <a:lnTo>
                    <a:pt x="44" y="284"/>
                  </a:lnTo>
                  <a:lnTo>
                    <a:pt x="60" y="290"/>
                  </a:lnTo>
                  <a:lnTo>
                    <a:pt x="78" y="292"/>
                  </a:lnTo>
                  <a:lnTo>
                    <a:pt x="78" y="204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48" y="190"/>
                  </a:lnTo>
                  <a:lnTo>
                    <a:pt x="36" y="184"/>
                  </a:lnTo>
                  <a:lnTo>
                    <a:pt x="24" y="174"/>
                  </a:lnTo>
                  <a:lnTo>
                    <a:pt x="14" y="164"/>
                  </a:lnTo>
                  <a:lnTo>
                    <a:pt x="6" y="152"/>
                  </a:lnTo>
                  <a:lnTo>
                    <a:pt x="2" y="13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30" y="52"/>
                  </a:lnTo>
                  <a:lnTo>
                    <a:pt x="44" y="42"/>
                  </a:lnTo>
                  <a:lnTo>
                    <a:pt x="60" y="36"/>
                  </a:lnTo>
                  <a:lnTo>
                    <a:pt x="78" y="3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6" y="10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30" y="34"/>
                  </a:lnTo>
                  <a:lnTo>
                    <a:pt x="150" y="40"/>
                  </a:lnTo>
                  <a:lnTo>
                    <a:pt x="162" y="44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6" y="62"/>
                  </a:lnTo>
                  <a:lnTo>
                    <a:pt x="162" y="94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8" y="96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2" y="84"/>
                  </a:lnTo>
                  <a:lnTo>
                    <a:pt x="120" y="82"/>
                  </a:lnTo>
                  <a:lnTo>
                    <a:pt x="106" y="78"/>
                  </a:lnTo>
                  <a:lnTo>
                    <a:pt x="106" y="162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42" y="180"/>
                  </a:lnTo>
                  <a:lnTo>
                    <a:pt x="154" y="188"/>
                  </a:lnTo>
                  <a:lnTo>
                    <a:pt x="164" y="198"/>
                  </a:lnTo>
                  <a:lnTo>
                    <a:pt x="172" y="210"/>
                  </a:lnTo>
                  <a:lnTo>
                    <a:pt x="180" y="222"/>
                  </a:lnTo>
                  <a:lnTo>
                    <a:pt x="184" y="236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4" y="270"/>
                  </a:lnTo>
                  <a:lnTo>
                    <a:pt x="180" y="284"/>
                  </a:lnTo>
                  <a:lnTo>
                    <a:pt x="174" y="298"/>
                  </a:lnTo>
                  <a:lnTo>
                    <a:pt x="164" y="312"/>
                  </a:lnTo>
                  <a:lnTo>
                    <a:pt x="154" y="322"/>
                  </a:lnTo>
                  <a:lnTo>
                    <a:pt x="140" y="330"/>
                  </a:lnTo>
                  <a:lnTo>
                    <a:pt x="124" y="338"/>
                  </a:lnTo>
                  <a:lnTo>
                    <a:pt x="106" y="342"/>
                  </a:lnTo>
                  <a:lnTo>
                    <a:pt x="106" y="362"/>
                  </a:lnTo>
                  <a:close/>
                  <a:moveTo>
                    <a:pt x="82" y="78"/>
                  </a:moveTo>
                  <a:lnTo>
                    <a:pt x="82" y="78"/>
                  </a:lnTo>
                  <a:lnTo>
                    <a:pt x="74" y="82"/>
                  </a:lnTo>
                  <a:lnTo>
                    <a:pt x="68" y="84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8" y="94"/>
                  </a:lnTo>
                  <a:lnTo>
                    <a:pt x="54" y="100"/>
                  </a:lnTo>
                  <a:lnTo>
                    <a:pt x="52" y="10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70" y="146"/>
                  </a:lnTo>
                  <a:lnTo>
                    <a:pt x="82" y="152"/>
                  </a:lnTo>
                  <a:lnTo>
                    <a:pt x="82" y="78"/>
                  </a:lnTo>
                  <a:close/>
                  <a:moveTo>
                    <a:pt x="104" y="292"/>
                  </a:moveTo>
                  <a:lnTo>
                    <a:pt x="104" y="292"/>
                  </a:lnTo>
                  <a:lnTo>
                    <a:pt x="112" y="290"/>
                  </a:lnTo>
                  <a:lnTo>
                    <a:pt x="122" y="284"/>
                  </a:lnTo>
                  <a:lnTo>
                    <a:pt x="126" y="280"/>
                  </a:lnTo>
                  <a:lnTo>
                    <a:pt x="130" y="274"/>
                  </a:lnTo>
                  <a:lnTo>
                    <a:pt x="132" y="266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2" y="248"/>
                  </a:lnTo>
                  <a:lnTo>
                    <a:pt x="130" y="240"/>
                  </a:lnTo>
                  <a:lnTo>
                    <a:pt x="126" y="234"/>
                  </a:lnTo>
                  <a:lnTo>
                    <a:pt x="122" y="228"/>
                  </a:lnTo>
                  <a:lnTo>
                    <a:pt x="112" y="220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92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011788" y="5275771"/>
              <a:ext cx="117475" cy="231775"/>
            </a:xfrm>
            <a:custGeom>
              <a:avLst/>
              <a:gdLst/>
              <a:ahLst/>
              <a:cxnLst/>
              <a:rect l="l" t="t" r="r" b="b"/>
              <a:pathLst>
                <a:path w="74" h="146" extrusionOk="0">
                  <a:moveTo>
                    <a:pt x="42" y="142"/>
                  </a:moveTo>
                  <a:lnTo>
                    <a:pt x="42" y="142"/>
                  </a:lnTo>
                  <a:lnTo>
                    <a:pt x="42" y="146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22" y="134"/>
                  </a:lnTo>
                  <a:lnTo>
                    <a:pt x="14" y="132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8" y="112"/>
                  </a:lnTo>
                  <a:lnTo>
                    <a:pt x="32" y="116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8" y="16"/>
                  </a:lnTo>
                  <a:lnTo>
                    <a:pt x="32" y="1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8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2" y="34"/>
                  </a:lnTo>
                  <a:lnTo>
                    <a:pt x="42" y="30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56" y="70"/>
                  </a:lnTo>
                  <a:lnTo>
                    <a:pt x="64" y="78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0" y="112"/>
                  </a:lnTo>
                  <a:lnTo>
                    <a:pt x="64" y="122"/>
                  </a:lnTo>
                  <a:lnTo>
                    <a:pt x="56" y="130"/>
                  </a:lnTo>
                  <a:lnTo>
                    <a:pt x="42" y="134"/>
                  </a:lnTo>
                  <a:lnTo>
                    <a:pt x="42" y="142"/>
                  </a:lnTo>
                  <a:close/>
                  <a:moveTo>
                    <a:pt x="32" y="30"/>
                  </a:moveTo>
                  <a:lnTo>
                    <a:pt x="32" y="30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2" y="30"/>
                  </a:lnTo>
                  <a:close/>
                  <a:moveTo>
                    <a:pt x="40" y="116"/>
                  </a:moveTo>
                  <a:lnTo>
                    <a:pt x="40" y="116"/>
                  </a:lnTo>
                  <a:lnTo>
                    <a:pt x="48" y="112"/>
                  </a:lnTo>
                  <a:lnTo>
                    <a:pt x="52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4"/>
                  </a:lnTo>
                  <a:lnTo>
                    <a:pt x="40" y="84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075288" y="5558346"/>
              <a:ext cx="69850" cy="142875"/>
            </a:xfrm>
            <a:custGeom>
              <a:avLst/>
              <a:gdLst/>
              <a:ahLst/>
              <a:cxnLst/>
              <a:rect l="l" t="t" r="r" b="b"/>
              <a:pathLst>
                <a:path w="44" h="90" extrusionOk="0">
                  <a:moveTo>
                    <a:pt x="26" y="86"/>
                  </a:moveTo>
                  <a:lnTo>
                    <a:pt x="26" y="86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0" y="68"/>
                  </a:lnTo>
                  <a:lnTo>
                    <a:pt x="18" y="7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6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2" y="20"/>
                  </a:lnTo>
                  <a:lnTo>
                    <a:pt x="26" y="18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4" y="44"/>
                  </a:lnTo>
                  <a:lnTo>
                    <a:pt x="40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26" y="86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20" y="36"/>
                  </a:lnTo>
                  <a:lnTo>
                    <a:pt x="20" y="18"/>
                  </a:lnTo>
                  <a:close/>
                  <a:moveTo>
                    <a:pt x="24" y="70"/>
                  </a:moveTo>
                  <a:lnTo>
                    <a:pt x="24" y="70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6453113" y="5698046"/>
              <a:ext cx="82550" cy="168275"/>
            </a:xfrm>
            <a:custGeom>
              <a:avLst/>
              <a:gdLst/>
              <a:ahLst/>
              <a:cxnLst/>
              <a:rect l="l" t="t" r="r" b="b"/>
              <a:pathLst>
                <a:path w="52" h="106" extrusionOk="0">
                  <a:moveTo>
                    <a:pt x="30" y="102"/>
                  </a:moveTo>
                  <a:lnTo>
                    <a:pt x="30" y="102"/>
                  </a:lnTo>
                  <a:lnTo>
                    <a:pt x="30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10" y="96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2" y="80"/>
                  </a:lnTo>
                  <a:lnTo>
                    <a:pt x="22" y="84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2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4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6" y="24"/>
                  </a:lnTo>
                  <a:lnTo>
                    <a:pt x="30" y="22"/>
                  </a:lnTo>
                  <a:lnTo>
                    <a:pt x="30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52"/>
                  </a:lnTo>
                  <a:lnTo>
                    <a:pt x="46" y="56"/>
                  </a:lnTo>
                  <a:lnTo>
                    <a:pt x="50" y="6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80"/>
                  </a:lnTo>
                  <a:lnTo>
                    <a:pt x="46" y="88"/>
                  </a:lnTo>
                  <a:lnTo>
                    <a:pt x="38" y="94"/>
                  </a:lnTo>
                  <a:lnTo>
                    <a:pt x="30" y="96"/>
                  </a:lnTo>
                  <a:lnTo>
                    <a:pt x="30" y="10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2" y="22"/>
                  </a:lnTo>
                  <a:close/>
                  <a:moveTo>
                    <a:pt x="28" y="84"/>
                  </a:moveTo>
                  <a:lnTo>
                    <a:pt x="28" y="84"/>
                  </a:lnTo>
                  <a:lnTo>
                    <a:pt x="34" y="80"/>
                  </a:lnTo>
                  <a:lnTo>
                    <a:pt x="36" y="78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68"/>
                  </a:lnTo>
                  <a:lnTo>
                    <a:pt x="34" y="64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84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576938" y="5551996"/>
              <a:ext cx="104775" cy="209550"/>
            </a:xfrm>
            <a:custGeom>
              <a:avLst/>
              <a:gdLst/>
              <a:ahLst/>
              <a:cxnLst/>
              <a:rect l="l" t="t" r="r" b="b"/>
              <a:pathLst>
                <a:path w="66" h="132" extrusionOk="0">
                  <a:moveTo>
                    <a:pt x="38" y="128"/>
                  </a:moveTo>
                  <a:lnTo>
                    <a:pt x="38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0" y="130"/>
                  </a:lnTo>
                  <a:lnTo>
                    <a:pt x="28" y="128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14" y="12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2" y="112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8" y="104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8" y="68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28" y="1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54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52" y="64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50" y="118"/>
                  </a:lnTo>
                  <a:lnTo>
                    <a:pt x="38" y="122"/>
                  </a:lnTo>
                  <a:lnTo>
                    <a:pt x="38" y="128"/>
                  </a:lnTo>
                  <a:close/>
                  <a:moveTo>
                    <a:pt x="30" y="28"/>
                  </a:moveTo>
                  <a:lnTo>
                    <a:pt x="30" y="28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28"/>
                  </a:lnTo>
                  <a:close/>
                  <a:moveTo>
                    <a:pt x="38" y="104"/>
                  </a:moveTo>
                  <a:lnTo>
                    <a:pt x="38" y="104"/>
                  </a:lnTo>
                  <a:lnTo>
                    <a:pt x="44" y="100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86"/>
                  </a:lnTo>
                  <a:lnTo>
                    <a:pt x="44" y="8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104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922888" y="5393246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20" y="62"/>
                  </a:moveTo>
                  <a:lnTo>
                    <a:pt x="20" y="62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4" y="50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8" y="34"/>
                  </a:lnTo>
                  <a:lnTo>
                    <a:pt x="32" y="3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0" y="58"/>
                  </a:lnTo>
                  <a:lnTo>
                    <a:pt x="20" y="62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14"/>
                  </a:lnTo>
                  <a:close/>
                  <a:moveTo>
                    <a:pt x="18" y="50"/>
                  </a:moveTo>
                  <a:lnTo>
                    <a:pt x="18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161013" y="5266246"/>
              <a:ext cx="50800" cy="98425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18" y="60"/>
                  </a:moveTo>
                  <a:lnTo>
                    <a:pt x="18" y="60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4" y="48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8" y="12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8" y="32"/>
                  </a:lnTo>
                  <a:lnTo>
                    <a:pt x="30" y="36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8" y="60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12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6430888" y="5383721"/>
              <a:ext cx="139700" cy="2794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50" y="172"/>
                  </a:moveTo>
                  <a:lnTo>
                    <a:pt x="50" y="172"/>
                  </a:lnTo>
                  <a:lnTo>
                    <a:pt x="50" y="174"/>
                  </a:lnTo>
                  <a:lnTo>
                    <a:pt x="48" y="176"/>
                  </a:lnTo>
                  <a:lnTo>
                    <a:pt x="46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4"/>
                  </a:lnTo>
                  <a:lnTo>
                    <a:pt x="36" y="17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26" y="162"/>
                  </a:lnTo>
                  <a:lnTo>
                    <a:pt x="16" y="160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0" y="134"/>
                  </a:lnTo>
                  <a:lnTo>
                    <a:pt x="28" y="138"/>
                  </a:lnTo>
                  <a:lnTo>
                    <a:pt x="36" y="138"/>
                  </a:lnTo>
                  <a:lnTo>
                    <a:pt x="36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2" y="90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4" y="24"/>
                  </a:lnTo>
                  <a:lnTo>
                    <a:pt x="20" y="20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62" y="16"/>
                  </a:lnTo>
                  <a:lnTo>
                    <a:pt x="7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2" y="40"/>
                  </a:lnTo>
                  <a:lnTo>
                    <a:pt x="50" y="36"/>
                  </a:lnTo>
                  <a:lnTo>
                    <a:pt x="50" y="76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66" y="86"/>
                  </a:lnTo>
                  <a:lnTo>
                    <a:pt x="78" y="94"/>
                  </a:lnTo>
                  <a:lnTo>
                    <a:pt x="82" y="100"/>
                  </a:lnTo>
                  <a:lnTo>
                    <a:pt x="84" y="106"/>
                  </a:lnTo>
                  <a:lnTo>
                    <a:pt x="86" y="112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8"/>
                  </a:lnTo>
                  <a:lnTo>
                    <a:pt x="86" y="136"/>
                  </a:lnTo>
                  <a:lnTo>
                    <a:pt x="82" y="142"/>
                  </a:lnTo>
                  <a:lnTo>
                    <a:pt x="78" y="148"/>
                  </a:lnTo>
                  <a:lnTo>
                    <a:pt x="72" y="152"/>
                  </a:lnTo>
                  <a:lnTo>
                    <a:pt x="66" y="158"/>
                  </a:lnTo>
                  <a:lnTo>
                    <a:pt x="58" y="160"/>
                  </a:lnTo>
                  <a:lnTo>
                    <a:pt x="50" y="162"/>
                  </a:lnTo>
                  <a:lnTo>
                    <a:pt x="50" y="172"/>
                  </a:lnTo>
                  <a:close/>
                  <a:moveTo>
                    <a:pt x="38" y="36"/>
                  </a:moveTo>
                  <a:lnTo>
                    <a:pt x="38" y="36"/>
                  </a:lnTo>
                  <a:lnTo>
                    <a:pt x="34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8" y="72"/>
                  </a:lnTo>
                  <a:lnTo>
                    <a:pt x="38" y="36"/>
                  </a:lnTo>
                  <a:close/>
                  <a:moveTo>
                    <a:pt x="48" y="138"/>
                  </a:moveTo>
                  <a:lnTo>
                    <a:pt x="48" y="138"/>
                  </a:lnTo>
                  <a:lnTo>
                    <a:pt x="52" y="138"/>
                  </a:lnTo>
                  <a:lnTo>
                    <a:pt x="58" y="134"/>
                  </a:lnTo>
                  <a:lnTo>
                    <a:pt x="62" y="130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2" y="114"/>
                  </a:lnTo>
                  <a:lnTo>
                    <a:pt x="58" y="108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38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907013" y="5513896"/>
              <a:ext cx="155575" cy="314325"/>
            </a:xfrm>
            <a:custGeom>
              <a:avLst/>
              <a:gdLst/>
              <a:ahLst/>
              <a:cxnLst/>
              <a:rect l="l" t="t" r="r" b="b"/>
              <a:pathLst>
                <a:path w="98" h="198" extrusionOk="0">
                  <a:moveTo>
                    <a:pt x="56" y="194"/>
                  </a:moveTo>
                  <a:lnTo>
                    <a:pt x="56" y="194"/>
                  </a:lnTo>
                  <a:lnTo>
                    <a:pt x="56" y="198"/>
                  </a:lnTo>
                  <a:lnTo>
                    <a:pt x="54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4" y="198"/>
                  </a:lnTo>
                  <a:lnTo>
                    <a:pt x="42" y="198"/>
                  </a:lnTo>
                  <a:lnTo>
                    <a:pt x="42" y="19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30" y="182"/>
                  </a:lnTo>
                  <a:lnTo>
                    <a:pt x="18" y="18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22" y="152"/>
                  </a:lnTo>
                  <a:lnTo>
                    <a:pt x="32" y="156"/>
                  </a:lnTo>
                  <a:lnTo>
                    <a:pt x="42" y="158"/>
                  </a:lnTo>
                  <a:lnTo>
                    <a:pt x="42" y="110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24" y="102"/>
                  </a:lnTo>
                  <a:lnTo>
                    <a:pt x="12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32" y="20"/>
                  </a:lnTo>
                  <a:lnTo>
                    <a:pt x="42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6" y="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70" y="18"/>
                  </a:lnTo>
                  <a:lnTo>
                    <a:pt x="80" y="20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0" y="46"/>
                  </a:lnTo>
                  <a:lnTo>
                    <a:pt x="56" y="42"/>
                  </a:lnTo>
                  <a:lnTo>
                    <a:pt x="56" y="8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76" y="96"/>
                  </a:lnTo>
                  <a:lnTo>
                    <a:pt x="88" y="106"/>
                  </a:lnTo>
                  <a:lnTo>
                    <a:pt x="92" y="112"/>
                  </a:lnTo>
                  <a:lnTo>
                    <a:pt x="96" y="120"/>
                  </a:lnTo>
                  <a:lnTo>
                    <a:pt x="98" y="12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44"/>
                  </a:lnTo>
                  <a:lnTo>
                    <a:pt x="96" y="152"/>
                  </a:lnTo>
                  <a:lnTo>
                    <a:pt x="92" y="160"/>
                  </a:lnTo>
                  <a:lnTo>
                    <a:pt x="88" y="166"/>
                  </a:lnTo>
                  <a:lnTo>
                    <a:pt x="82" y="172"/>
                  </a:lnTo>
                  <a:lnTo>
                    <a:pt x="74" y="178"/>
                  </a:lnTo>
                  <a:lnTo>
                    <a:pt x="66" y="180"/>
                  </a:lnTo>
                  <a:lnTo>
                    <a:pt x="56" y="184"/>
                  </a:lnTo>
                  <a:lnTo>
                    <a:pt x="56" y="194"/>
                  </a:lnTo>
                  <a:close/>
                  <a:moveTo>
                    <a:pt x="44" y="42"/>
                  </a:moveTo>
                  <a:lnTo>
                    <a:pt x="44" y="42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8" y="68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4" y="82"/>
                  </a:lnTo>
                  <a:lnTo>
                    <a:pt x="44" y="42"/>
                  </a:lnTo>
                  <a:close/>
                  <a:moveTo>
                    <a:pt x="54" y="158"/>
                  </a:moveTo>
                  <a:lnTo>
                    <a:pt x="54" y="158"/>
                  </a:lnTo>
                  <a:lnTo>
                    <a:pt x="60" y="156"/>
                  </a:lnTo>
                  <a:lnTo>
                    <a:pt x="64" y="152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0" y="128"/>
                  </a:lnTo>
                  <a:lnTo>
                    <a:pt x="66" y="122"/>
                  </a:lnTo>
                  <a:lnTo>
                    <a:pt x="60" y="118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4" y="158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228600" y="4800600"/>
            <a:ext cx="1204913" cy="1344613"/>
            <a:chOff x="834970" y="1939332"/>
            <a:chExt cx="3905422" cy="4485246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1317274" y="2411589"/>
              <a:ext cx="349665" cy="857865"/>
              <a:chOff x="1243436" y="2427222"/>
              <a:chExt cx="349666" cy="857865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42" name="Google Shape;142;p4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16980" extrusionOk="0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4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4" name="Google Shape;144;p4"/>
              <p:cNvSpPr/>
              <p:nvPr/>
            </p:nvSpPr>
            <p:spPr>
              <a:xfrm>
                <a:off x="1383737" y="2770463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45" name="Google Shape;145;p4"/>
            <p:cNvGrpSpPr/>
            <p:nvPr/>
          </p:nvGrpSpPr>
          <p:grpSpPr>
            <a:xfrm>
              <a:off x="2172796" y="1939332"/>
              <a:ext cx="308728" cy="857864"/>
              <a:chOff x="2136456" y="2188054"/>
              <a:chExt cx="308728" cy="857864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2136456" y="2188054"/>
                <a:ext cx="308728" cy="857864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6980" extrusionOk="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2254803" y="2532260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>
              <a:off x="3917117" y="2410628"/>
              <a:ext cx="308728" cy="857864"/>
              <a:chOff x="4029559" y="2586696"/>
              <a:chExt cx="308728" cy="857864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4029559" y="2586696"/>
                <a:ext cx="308728" cy="857864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6980" extrusionOk="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147903" y="2920308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>
              <a:off x="3089213" y="1939332"/>
              <a:ext cx="349665" cy="857865"/>
              <a:chOff x="3122829" y="2176995"/>
              <a:chExt cx="349666" cy="857865"/>
            </a:xfrm>
          </p:grpSpPr>
          <p:grpSp>
            <p:nvGrpSpPr>
              <p:cNvPr id="152" name="Google Shape;152;p4"/>
              <p:cNvGrpSpPr/>
              <p:nvPr/>
            </p:nvGrpSpPr>
            <p:grpSpPr>
              <a:xfrm>
                <a:off x="3122829" y="2176995"/>
                <a:ext cx="349666" cy="857865"/>
                <a:chOff x="2234" y="3893"/>
                <a:chExt cx="209" cy="513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16980" extrusionOk="0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5" name="Google Shape;155;p4"/>
              <p:cNvSpPr/>
              <p:nvPr/>
            </p:nvSpPr>
            <p:spPr>
              <a:xfrm>
                <a:off x="3256090" y="2531791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56" name="Google Shape;156;p4"/>
            <p:cNvGrpSpPr/>
            <p:nvPr/>
          </p:nvGrpSpPr>
          <p:grpSpPr>
            <a:xfrm>
              <a:off x="4411082" y="4316991"/>
              <a:ext cx="308728" cy="857864"/>
              <a:chOff x="4030871" y="2587337"/>
              <a:chExt cx="308728" cy="857864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4030871" y="2587337"/>
                <a:ext cx="308728" cy="857864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6980" extrusionOk="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4149215" y="2920949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3109274" y="5566714"/>
              <a:ext cx="308728" cy="857864"/>
              <a:chOff x="4030576" y="2589141"/>
              <a:chExt cx="308728" cy="857864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4030576" y="2589141"/>
                <a:ext cx="308728" cy="857864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6980" extrusionOk="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4148924" y="2922753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>
              <a:off x="1339227" y="5100716"/>
              <a:ext cx="308728" cy="857864"/>
              <a:chOff x="4032469" y="2587480"/>
              <a:chExt cx="308728" cy="857864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4032469" y="2587480"/>
                <a:ext cx="308728" cy="857864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6980" extrusionOk="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4150816" y="2921092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50407" y="3204946"/>
              <a:ext cx="313871" cy="857864"/>
              <a:chOff x="4028619" y="2589765"/>
              <a:chExt cx="313871" cy="857864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4028619" y="2589765"/>
                <a:ext cx="313871" cy="857864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16980" extrusionOk="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4146963" y="2923377"/>
                <a:ext cx="77184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>
              <a:off x="834970" y="4318795"/>
              <a:ext cx="349665" cy="857865"/>
              <a:chOff x="1243436" y="2427222"/>
              <a:chExt cx="349666" cy="857865"/>
            </a:xfrm>
          </p:grpSpPr>
          <p:grpSp>
            <p:nvGrpSpPr>
              <p:cNvPr id="169" name="Google Shape;169;p4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70" name="Google Shape;170;p4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16980" extrusionOk="0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" name="Google Shape;172;p4"/>
              <p:cNvSpPr/>
              <p:nvPr/>
            </p:nvSpPr>
            <p:spPr>
              <a:xfrm>
                <a:off x="1382366" y="2769619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2152741" y="5566713"/>
              <a:ext cx="349665" cy="857865"/>
              <a:chOff x="1243436" y="2427222"/>
              <a:chExt cx="349666" cy="857865"/>
            </a:xfrm>
          </p:grpSpPr>
          <p:grpSp>
            <p:nvGrpSpPr>
              <p:cNvPr id="174" name="Google Shape;174;p4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75" name="Google Shape;175;p4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16980" extrusionOk="0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7" name="Google Shape;177;p4"/>
              <p:cNvSpPr/>
              <p:nvPr/>
            </p:nvSpPr>
            <p:spPr>
              <a:xfrm>
                <a:off x="1381837" y="2771427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78" name="Google Shape;178;p4"/>
            <p:cNvGrpSpPr/>
            <p:nvPr/>
          </p:nvGrpSpPr>
          <p:grpSpPr>
            <a:xfrm>
              <a:off x="3898073" y="5102376"/>
              <a:ext cx="349665" cy="857865"/>
              <a:chOff x="1243436" y="2427222"/>
              <a:chExt cx="349666" cy="857865"/>
            </a:xfrm>
          </p:grpSpPr>
          <p:grpSp>
            <p:nvGrpSpPr>
              <p:cNvPr id="179" name="Google Shape;179;p4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80" name="Google Shape;180;p4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16980" extrusionOk="0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4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2" name="Google Shape;182;p4"/>
              <p:cNvSpPr/>
              <p:nvPr/>
            </p:nvSpPr>
            <p:spPr>
              <a:xfrm>
                <a:off x="1380823" y="2769763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83" name="Google Shape;183;p4"/>
            <p:cNvGrpSpPr/>
            <p:nvPr/>
          </p:nvGrpSpPr>
          <p:grpSpPr>
            <a:xfrm>
              <a:off x="4390727" y="3204321"/>
              <a:ext cx="349665" cy="857865"/>
              <a:chOff x="1243436" y="2427222"/>
              <a:chExt cx="349666" cy="857865"/>
            </a:xfrm>
          </p:grpSpPr>
          <p:grpSp>
            <p:nvGrpSpPr>
              <p:cNvPr id="184" name="Google Shape;184;p4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16980" extrusionOk="0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" name="Google Shape;187;p4"/>
              <p:cNvSpPr/>
              <p:nvPr/>
            </p:nvSpPr>
            <p:spPr>
              <a:xfrm>
                <a:off x="1382136" y="2772048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spcFirstLastPara="1" wrap="square" lIns="54000" tIns="54000" rIns="54000" bIns="54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cxnSp>
          <p:nvCxnSpPr>
            <p:cNvPr id="188" name="Google Shape;188;p4"/>
            <p:cNvCxnSpPr>
              <a:stCxn id="187" idx="2"/>
              <a:endCxn id="147" idx="2"/>
            </p:cNvCxnSpPr>
            <p:nvPr/>
          </p:nvCxnSpPr>
          <p:spPr>
            <a:xfrm rot="10800000">
              <a:off x="2327145" y="2357283"/>
              <a:ext cx="2238300" cy="12660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>
              <a:stCxn id="182" idx="2"/>
              <a:endCxn id="147" idx="2"/>
            </p:cNvCxnSpPr>
            <p:nvPr/>
          </p:nvCxnSpPr>
          <p:spPr>
            <a:xfrm rot="10800000">
              <a:off x="2326978" y="2357653"/>
              <a:ext cx="1744500" cy="31614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>
              <a:stCxn id="147" idx="2"/>
              <a:endCxn id="150" idx="2"/>
            </p:cNvCxnSpPr>
            <p:nvPr/>
          </p:nvCxnSpPr>
          <p:spPr>
            <a:xfrm>
              <a:off x="2327161" y="2357674"/>
              <a:ext cx="1744500" cy="460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>
              <a:stCxn id="158" idx="2"/>
              <a:endCxn id="147" idx="2"/>
            </p:cNvCxnSpPr>
            <p:nvPr/>
          </p:nvCxnSpPr>
          <p:spPr>
            <a:xfrm rot="10800000">
              <a:off x="2327144" y="2358039"/>
              <a:ext cx="2238300" cy="23667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>
              <a:stCxn id="161" idx="2"/>
              <a:endCxn id="147" idx="2"/>
            </p:cNvCxnSpPr>
            <p:nvPr/>
          </p:nvCxnSpPr>
          <p:spPr>
            <a:xfrm rot="10800000">
              <a:off x="2327340" y="2357962"/>
              <a:ext cx="936300" cy="36165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>
              <a:stCxn id="177" idx="2"/>
              <a:endCxn id="147" idx="2"/>
            </p:cNvCxnSpPr>
            <p:nvPr/>
          </p:nvCxnSpPr>
          <p:spPr>
            <a:xfrm rot="10800000">
              <a:off x="2327160" y="2357454"/>
              <a:ext cx="0" cy="3627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>
              <a:stCxn id="164" idx="2"/>
              <a:endCxn id="147" idx="2"/>
            </p:cNvCxnSpPr>
            <p:nvPr/>
          </p:nvCxnSpPr>
          <p:spPr>
            <a:xfrm rot="10800000" flipH="1">
              <a:off x="1493592" y="2357264"/>
              <a:ext cx="833400" cy="3151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>
              <a:stCxn id="172" idx="2"/>
              <a:endCxn id="147" idx="2"/>
            </p:cNvCxnSpPr>
            <p:nvPr/>
          </p:nvCxnSpPr>
          <p:spPr>
            <a:xfrm rot="10800000" flipH="1">
              <a:off x="1009918" y="2357528"/>
              <a:ext cx="1317600" cy="2377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>
              <a:stCxn id="167" idx="2"/>
              <a:endCxn id="147" idx="2"/>
            </p:cNvCxnSpPr>
            <p:nvPr/>
          </p:nvCxnSpPr>
          <p:spPr>
            <a:xfrm rot="10800000" flipH="1">
              <a:off x="1007343" y="2357794"/>
              <a:ext cx="1319400" cy="12549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>
              <a:stCxn id="144" idx="2"/>
              <a:endCxn id="147" idx="2"/>
            </p:cNvCxnSpPr>
            <p:nvPr/>
          </p:nvCxnSpPr>
          <p:spPr>
            <a:xfrm rot="10800000" flipH="1">
              <a:off x="1493593" y="2357666"/>
              <a:ext cx="833400" cy="4713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>
              <a:stCxn id="144" idx="2"/>
              <a:endCxn id="155" idx="2"/>
            </p:cNvCxnSpPr>
            <p:nvPr/>
          </p:nvCxnSpPr>
          <p:spPr>
            <a:xfrm rot="10800000" flipH="1">
              <a:off x="1493593" y="2368766"/>
              <a:ext cx="1764900" cy="460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>
              <a:stCxn id="144" idx="2"/>
              <a:endCxn id="150" idx="2"/>
            </p:cNvCxnSpPr>
            <p:nvPr/>
          </p:nvCxnSpPr>
          <p:spPr>
            <a:xfrm rot="10800000" flipH="1">
              <a:off x="1493593" y="2817866"/>
              <a:ext cx="2577900" cy="111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>
              <a:stCxn id="144" idx="2"/>
              <a:endCxn id="187" idx="2"/>
            </p:cNvCxnSpPr>
            <p:nvPr/>
          </p:nvCxnSpPr>
          <p:spPr>
            <a:xfrm>
              <a:off x="1493593" y="2828966"/>
              <a:ext cx="3071700" cy="7947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>
              <a:stCxn id="144" idx="2"/>
              <a:endCxn id="158" idx="2"/>
            </p:cNvCxnSpPr>
            <p:nvPr/>
          </p:nvCxnSpPr>
          <p:spPr>
            <a:xfrm>
              <a:off x="1493593" y="2828966"/>
              <a:ext cx="3071700" cy="18954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>
              <a:stCxn id="144" idx="2"/>
              <a:endCxn id="182" idx="2"/>
            </p:cNvCxnSpPr>
            <p:nvPr/>
          </p:nvCxnSpPr>
          <p:spPr>
            <a:xfrm>
              <a:off x="1493593" y="2828966"/>
              <a:ext cx="2577900" cy="2689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>
              <a:stCxn id="144" idx="2"/>
              <a:endCxn id="161" idx="2"/>
            </p:cNvCxnSpPr>
            <p:nvPr/>
          </p:nvCxnSpPr>
          <p:spPr>
            <a:xfrm>
              <a:off x="1493593" y="2828966"/>
              <a:ext cx="1769700" cy="3145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>
              <a:stCxn id="144" idx="2"/>
              <a:endCxn id="177" idx="2"/>
            </p:cNvCxnSpPr>
            <p:nvPr/>
          </p:nvCxnSpPr>
          <p:spPr>
            <a:xfrm>
              <a:off x="1493593" y="2828966"/>
              <a:ext cx="833400" cy="31563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>
              <a:stCxn id="144" idx="2"/>
              <a:endCxn id="164" idx="2"/>
            </p:cNvCxnSpPr>
            <p:nvPr/>
          </p:nvCxnSpPr>
          <p:spPr>
            <a:xfrm>
              <a:off x="1493593" y="2828966"/>
              <a:ext cx="0" cy="26799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4"/>
            <p:cNvCxnSpPr>
              <a:stCxn id="144" idx="2"/>
              <a:endCxn id="172" idx="2"/>
            </p:cNvCxnSpPr>
            <p:nvPr/>
          </p:nvCxnSpPr>
          <p:spPr>
            <a:xfrm flipH="1">
              <a:off x="1010293" y="2828966"/>
              <a:ext cx="483300" cy="19065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4"/>
            <p:cNvCxnSpPr>
              <a:stCxn id="144" idx="2"/>
              <a:endCxn id="167" idx="2"/>
            </p:cNvCxnSpPr>
            <p:nvPr/>
          </p:nvCxnSpPr>
          <p:spPr>
            <a:xfrm flipH="1">
              <a:off x="1007293" y="2828966"/>
              <a:ext cx="486300" cy="783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4"/>
            <p:cNvCxnSpPr>
              <a:stCxn id="167" idx="2"/>
              <a:endCxn id="155" idx="2"/>
            </p:cNvCxnSpPr>
            <p:nvPr/>
          </p:nvCxnSpPr>
          <p:spPr>
            <a:xfrm rot="10800000" flipH="1">
              <a:off x="1007343" y="2367694"/>
              <a:ext cx="2250900" cy="12450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4"/>
            <p:cNvCxnSpPr>
              <a:stCxn id="167" idx="2"/>
              <a:endCxn id="150" idx="2"/>
            </p:cNvCxnSpPr>
            <p:nvPr/>
          </p:nvCxnSpPr>
          <p:spPr>
            <a:xfrm rot="10800000" flipH="1">
              <a:off x="1007343" y="2817994"/>
              <a:ext cx="3063900" cy="7947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4"/>
            <p:cNvCxnSpPr>
              <a:stCxn id="167" idx="2"/>
              <a:endCxn id="187" idx="2"/>
            </p:cNvCxnSpPr>
            <p:nvPr/>
          </p:nvCxnSpPr>
          <p:spPr>
            <a:xfrm>
              <a:off x="1007343" y="3612694"/>
              <a:ext cx="3558000" cy="111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"/>
            <p:cNvCxnSpPr>
              <a:stCxn id="167" idx="2"/>
              <a:endCxn id="158" idx="2"/>
            </p:cNvCxnSpPr>
            <p:nvPr/>
          </p:nvCxnSpPr>
          <p:spPr>
            <a:xfrm>
              <a:off x="1007343" y="3612694"/>
              <a:ext cx="3558000" cy="1111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4"/>
            <p:cNvCxnSpPr>
              <a:stCxn id="167" idx="2"/>
              <a:endCxn id="182" idx="2"/>
            </p:cNvCxnSpPr>
            <p:nvPr/>
          </p:nvCxnSpPr>
          <p:spPr>
            <a:xfrm>
              <a:off x="1007343" y="3612694"/>
              <a:ext cx="3063900" cy="19065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4"/>
            <p:cNvCxnSpPr>
              <a:stCxn id="167" idx="2"/>
              <a:endCxn id="161" idx="2"/>
            </p:cNvCxnSpPr>
            <p:nvPr/>
          </p:nvCxnSpPr>
          <p:spPr>
            <a:xfrm>
              <a:off x="1007343" y="3612694"/>
              <a:ext cx="2256000" cy="2361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4"/>
            <p:cNvCxnSpPr>
              <a:stCxn id="167" idx="2"/>
              <a:endCxn id="177" idx="2"/>
            </p:cNvCxnSpPr>
            <p:nvPr/>
          </p:nvCxnSpPr>
          <p:spPr>
            <a:xfrm>
              <a:off x="1007343" y="3612694"/>
              <a:ext cx="1319400" cy="23727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4"/>
            <p:cNvCxnSpPr>
              <a:stCxn id="167" idx="2"/>
              <a:endCxn id="164" idx="2"/>
            </p:cNvCxnSpPr>
            <p:nvPr/>
          </p:nvCxnSpPr>
          <p:spPr>
            <a:xfrm>
              <a:off x="1007343" y="3612694"/>
              <a:ext cx="486300" cy="18954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4"/>
            <p:cNvCxnSpPr>
              <a:stCxn id="172" idx="2"/>
              <a:endCxn id="177" idx="2"/>
            </p:cNvCxnSpPr>
            <p:nvPr/>
          </p:nvCxnSpPr>
          <p:spPr>
            <a:xfrm>
              <a:off x="1009918" y="4735328"/>
              <a:ext cx="1317600" cy="1249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4"/>
            <p:cNvCxnSpPr>
              <a:stCxn id="172" idx="2"/>
              <a:endCxn id="161" idx="2"/>
            </p:cNvCxnSpPr>
            <p:nvPr/>
          </p:nvCxnSpPr>
          <p:spPr>
            <a:xfrm>
              <a:off x="1009918" y="4735328"/>
              <a:ext cx="2253900" cy="12390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4"/>
            <p:cNvCxnSpPr>
              <a:stCxn id="172" idx="2"/>
              <a:endCxn id="182" idx="2"/>
            </p:cNvCxnSpPr>
            <p:nvPr/>
          </p:nvCxnSpPr>
          <p:spPr>
            <a:xfrm>
              <a:off x="1009918" y="4735328"/>
              <a:ext cx="3062100" cy="783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4"/>
            <p:cNvCxnSpPr>
              <a:stCxn id="172" idx="2"/>
              <a:endCxn id="158" idx="2"/>
            </p:cNvCxnSpPr>
            <p:nvPr/>
          </p:nvCxnSpPr>
          <p:spPr>
            <a:xfrm rot="10800000" flipH="1">
              <a:off x="1009918" y="4724228"/>
              <a:ext cx="3555900" cy="111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4"/>
            <p:cNvCxnSpPr>
              <a:stCxn id="172" idx="2"/>
              <a:endCxn id="187" idx="2"/>
            </p:cNvCxnSpPr>
            <p:nvPr/>
          </p:nvCxnSpPr>
          <p:spPr>
            <a:xfrm rot="10800000" flipH="1">
              <a:off x="1009918" y="3623528"/>
              <a:ext cx="3555900" cy="1111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4"/>
            <p:cNvCxnSpPr>
              <a:stCxn id="172" idx="2"/>
              <a:endCxn id="150" idx="2"/>
            </p:cNvCxnSpPr>
            <p:nvPr/>
          </p:nvCxnSpPr>
          <p:spPr>
            <a:xfrm rot="10800000" flipH="1">
              <a:off x="1009918" y="2818028"/>
              <a:ext cx="3062100" cy="19173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4"/>
            <p:cNvCxnSpPr>
              <a:stCxn id="172" idx="2"/>
              <a:endCxn id="155" idx="2"/>
            </p:cNvCxnSpPr>
            <p:nvPr/>
          </p:nvCxnSpPr>
          <p:spPr>
            <a:xfrm rot="10800000" flipH="1">
              <a:off x="1009918" y="2368628"/>
              <a:ext cx="2248200" cy="23667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4"/>
            <p:cNvCxnSpPr>
              <a:stCxn id="164" idx="2"/>
              <a:endCxn id="155" idx="2"/>
            </p:cNvCxnSpPr>
            <p:nvPr/>
          </p:nvCxnSpPr>
          <p:spPr>
            <a:xfrm rot="10800000" flipH="1">
              <a:off x="1493592" y="2368364"/>
              <a:ext cx="1764900" cy="31401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4"/>
            <p:cNvCxnSpPr>
              <a:stCxn id="164" idx="2"/>
              <a:endCxn id="150" idx="2"/>
            </p:cNvCxnSpPr>
            <p:nvPr/>
          </p:nvCxnSpPr>
          <p:spPr>
            <a:xfrm rot="10800000" flipH="1">
              <a:off x="1493592" y="2818664"/>
              <a:ext cx="2577900" cy="2689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4"/>
            <p:cNvCxnSpPr>
              <a:stCxn id="164" idx="2"/>
              <a:endCxn id="187" idx="2"/>
            </p:cNvCxnSpPr>
            <p:nvPr/>
          </p:nvCxnSpPr>
          <p:spPr>
            <a:xfrm rot="10800000" flipH="1">
              <a:off x="1493592" y="3623264"/>
              <a:ext cx="3071700" cy="1885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4"/>
            <p:cNvCxnSpPr>
              <a:stCxn id="164" idx="2"/>
              <a:endCxn id="158" idx="2"/>
            </p:cNvCxnSpPr>
            <p:nvPr/>
          </p:nvCxnSpPr>
          <p:spPr>
            <a:xfrm rot="10800000" flipH="1">
              <a:off x="1493592" y="4724864"/>
              <a:ext cx="3071700" cy="783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4"/>
            <p:cNvCxnSpPr>
              <a:stCxn id="177" idx="2"/>
              <a:endCxn id="158" idx="2"/>
            </p:cNvCxnSpPr>
            <p:nvPr/>
          </p:nvCxnSpPr>
          <p:spPr>
            <a:xfrm rot="10800000" flipH="1">
              <a:off x="2327160" y="4725054"/>
              <a:ext cx="2238300" cy="12600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4"/>
            <p:cNvCxnSpPr>
              <a:stCxn id="164" idx="2"/>
              <a:endCxn id="182" idx="2"/>
            </p:cNvCxnSpPr>
            <p:nvPr/>
          </p:nvCxnSpPr>
          <p:spPr>
            <a:xfrm>
              <a:off x="1493592" y="5508464"/>
              <a:ext cx="2577900" cy="111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4"/>
            <p:cNvCxnSpPr>
              <a:stCxn id="164" idx="2"/>
              <a:endCxn id="161" idx="2"/>
            </p:cNvCxnSpPr>
            <p:nvPr/>
          </p:nvCxnSpPr>
          <p:spPr>
            <a:xfrm>
              <a:off x="1493592" y="5508464"/>
              <a:ext cx="1769700" cy="466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4"/>
            <p:cNvCxnSpPr>
              <a:stCxn id="177" idx="2"/>
              <a:endCxn id="182" idx="2"/>
            </p:cNvCxnSpPr>
            <p:nvPr/>
          </p:nvCxnSpPr>
          <p:spPr>
            <a:xfrm rot="10800000" flipH="1">
              <a:off x="2327160" y="5518854"/>
              <a:ext cx="1744500" cy="466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4"/>
            <p:cNvCxnSpPr>
              <a:stCxn id="177" idx="2"/>
              <a:endCxn id="187" idx="2"/>
            </p:cNvCxnSpPr>
            <p:nvPr/>
          </p:nvCxnSpPr>
          <p:spPr>
            <a:xfrm rot="10800000" flipH="1">
              <a:off x="2327160" y="3623454"/>
              <a:ext cx="2238300" cy="2361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4"/>
            <p:cNvCxnSpPr>
              <a:stCxn id="177" idx="2"/>
              <a:endCxn id="150" idx="2"/>
            </p:cNvCxnSpPr>
            <p:nvPr/>
          </p:nvCxnSpPr>
          <p:spPr>
            <a:xfrm rot="10800000" flipH="1">
              <a:off x="2327160" y="2818854"/>
              <a:ext cx="1744500" cy="3166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4"/>
            <p:cNvCxnSpPr>
              <a:stCxn id="177" idx="2"/>
              <a:endCxn id="155" idx="2"/>
            </p:cNvCxnSpPr>
            <p:nvPr/>
          </p:nvCxnSpPr>
          <p:spPr>
            <a:xfrm rot="10800000" flipH="1">
              <a:off x="2327160" y="2368554"/>
              <a:ext cx="931500" cy="36165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4"/>
            <p:cNvCxnSpPr>
              <a:stCxn id="161" idx="2"/>
              <a:endCxn id="158" idx="2"/>
            </p:cNvCxnSpPr>
            <p:nvPr/>
          </p:nvCxnSpPr>
          <p:spPr>
            <a:xfrm rot="10800000" flipH="1">
              <a:off x="3263640" y="4724662"/>
              <a:ext cx="1302000" cy="1249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4"/>
            <p:cNvCxnSpPr>
              <a:stCxn id="161" idx="2"/>
            </p:cNvCxnSpPr>
            <p:nvPr/>
          </p:nvCxnSpPr>
          <p:spPr>
            <a:xfrm rot="10800000" flipH="1">
              <a:off x="3263640" y="3627862"/>
              <a:ext cx="1286400" cy="2346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4"/>
            <p:cNvCxnSpPr>
              <a:stCxn id="161" idx="2"/>
              <a:endCxn id="150" idx="2"/>
            </p:cNvCxnSpPr>
            <p:nvPr/>
          </p:nvCxnSpPr>
          <p:spPr>
            <a:xfrm rot="10800000" flipH="1">
              <a:off x="3263640" y="2818162"/>
              <a:ext cx="807900" cy="31563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4"/>
            <p:cNvCxnSpPr>
              <a:stCxn id="161" idx="2"/>
              <a:endCxn id="155" idx="2"/>
            </p:cNvCxnSpPr>
            <p:nvPr/>
          </p:nvCxnSpPr>
          <p:spPr>
            <a:xfrm rot="10800000">
              <a:off x="3258840" y="2367862"/>
              <a:ext cx="4800" cy="36066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4"/>
            <p:cNvCxnSpPr>
              <a:stCxn id="182" idx="2"/>
              <a:endCxn id="150" idx="2"/>
            </p:cNvCxnSpPr>
            <p:nvPr/>
          </p:nvCxnSpPr>
          <p:spPr>
            <a:xfrm rot="10800000">
              <a:off x="4071478" y="2818153"/>
              <a:ext cx="0" cy="27009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4"/>
            <p:cNvCxnSpPr>
              <a:stCxn id="182" idx="2"/>
              <a:endCxn id="187" idx="2"/>
            </p:cNvCxnSpPr>
            <p:nvPr/>
          </p:nvCxnSpPr>
          <p:spPr>
            <a:xfrm rot="10800000" flipH="1">
              <a:off x="4071478" y="3623653"/>
              <a:ext cx="494100" cy="18954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4"/>
            <p:cNvCxnSpPr>
              <a:stCxn id="182" idx="2"/>
              <a:endCxn id="155" idx="2"/>
            </p:cNvCxnSpPr>
            <p:nvPr/>
          </p:nvCxnSpPr>
          <p:spPr>
            <a:xfrm rot="10800000">
              <a:off x="3258478" y="2367853"/>
              <a:ext cx="813000" cy="31512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4"/>
            <p:cNvCxnSpPr>
              <a:stCxn id="158" idx="2"/>
              <a:endCxn id="150" idx="2"/>
            </p:cNvCxnSpPr>
            <p:nvPr/>
          </p:nvCxnSpPr>
          <p:spPr>
            <a:xfrm rot="10800000">
              <a:off x="4071344" y="2818239"/>
              <a:ext cx="494100" cy="19065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4"/>
            <p:cNvCxnSpPr>
              <a:stCxn id="158" idx="2"/>
              <a:endCxn id="155" idx="2"/>
            </p:cNvCxnSpPr>
            <p:nvPr/>
          </p:nvCxnSpPr>
          <p:spPr>
            <a:xfrm rot="10800000">
              <a:off x="3258644" y="2367939"/>
              <a:ext cx="1306800" cy="23568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"/>
            <p:cNvCxnSpPr>
              <a:stCxn id="155" idx="2"/>
              <a:endCxn id="187" idx="2"/>
            </p:cNvCxnSpPr>
            <p:nvPr/>
          </p:nvCxnSpPr>
          <p:spPr>
            <a:xfrm>
              <a:off x="3258492" y="2368264"/>
              <a:ext cx="1306800" cy="1254900"/>
            </a:xfrm>
            <a:prstGeom prst="straightConnector1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4" name="Google Shape;244;p4"/>
            <p:cNvGrpSpPr/>
            <p:nvPr/>
          </p:nvGrpSpPr>
          <p:grpSpPr>
            <a:xfrm>
              <a:off x="2120854" y="3515332"/>
              <a:ext cx="1300968" cy="1260786"/>
              <a:chOff x="3327400" y="1829833"/>
              <a:chExt cx="4038600" cy="3913863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3327400" y="1829833"/>
                <a:ext cx="4038600" cy="3913863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D5D1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grpSp>
            <p:nvGrpSpPr>
              <p:cNvPr id="246" name="Google Shape;246;p4"/>
              <p:cNvGrpSpPr/>
              <p:nvPr/>
            </p:nvGrpSpPr>
            <p:grpSpPr>
              <a:xfrm>
                <a:off x="4025431" y="1830200"/>
                <a:ext cx="3306540" cy="3821844"/>
                <a:chOff x="2227" y="1412"/>
                <a:chExt cx="1617" cy="1869"/>
              </a:xfrm>
            </p:grpSpPr>
            <p:grpSp>
              <p:nvGrpSpPr>
                <p:cNvPr id="247" name="Google Shape;247;p4"/>
                <p:cNvGrpSpPr/>
                <p:nvPr/>
              </p:nvGrpSpPr>
              <p:grpSpPr>
                <a:xfrm>
                  <a:off x="2227" y="1575"/>
                  <a:ext cx="766" cy="1706"/>
                  <a:chOff x="1349" y="1824"/>
                  <a:chExt cx="625" cy="1458"/>
                </a:xfrm>
              </p:grpSpPr>
              <p:grpSp>
                <p:nvGrpSpPr>
                  <p:cNvPr id="248" name="Google Shape;248;p4"/>
                  <p:cNvGrpSpPr/>
                  <p:nvPr/>
                </p:nvGrpSpPr>
                <p:grpSpPr>
                  <a:xfrm>
                    <a:off x="1529" y="2660"/>
                    <a:ext cx="442" cy="622"/>
                    <a:chOff x="1529" y="2660"/>
                    <a:chExt cx="442" cy="622"/>
                  </a:xfrm>
                </p:grpSpPr>
                <p:sp>
                  <p:nvSpPr>
                    <p:cNvPr id="249" name="Google Shape;249;p4"/>
                    <p:cNvSpPr/>
                    <p:nvPr/>
                  </p:nvSpPr>
                  <p:spPr>
                    <a:xfrm>
                      <a:off x="1529" y="2660"/>
                      <a:ext cx="442" cy="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2" h="602" extrusionOk="0">
                          <a:moveTo>
                            <a:pt x="52" y="16"/>
                          </a:moveTo>
                          <a:lnTo>
                            <a:pt x="78" y="0"/>
                          </a:lnTo>
                          <a:lnTo>
                            <a:pt x="100" y="0"/>
                          </a:lnTo>
                          <a:lnTo>
                            <a:pt x="106" y="1"/>
                          </a:lnTo>
                          <a:lnTo>
                            <a:pt x="106" y="7"/>
                          </a:lnTo>
                          <a:lnTo>
                            <a:pt x="106" y="13"/>
                          </a:lnTo>
                          <a:lnTo>
                            <a:pt x="111" y="16"/>
                          </a:lnTo>
                          <a:lnTo>
                            <a:pt x="115" y="10"/>
                          </a:lnTo>
                          <a:lnTo>
                            <a:pt x="117" y="1"/>
                          </a:lnTo>
                          <a:lnTo>
                            <a:pt x="123" y="1"/>
                          </a:lnTo>
                          <a:lnTo>
                            <a:pt x="126" y="7"/>
                          </a:lnTo>
                          <a:lnTo>
                            <a:pt x="133" y="12"/>
                          </a:lnTo>
                          <a:lnTo>
                            <a:pt x="141" y="16"/>
                          </a:lnTo>
                          <a:lnTo>
                            <a:pt x="161" y="16"/>
                          </a:lnTo>
                          <a:lnTo>
                            <a:pt x="172" y="19"/>
                          </a:lnTo>
                          <a:lnTo>
                            <a:pt x="176" y="20"/>
                          </a:lnTo>
                          <a:lnTo>
                            <a:pt x="181" y="20"/>
                          </a:lnTo>
                          <a:lnTo>
                            <a:pt x="190" y="24"/>
                          </a:lnTo>
                          <a:lnTo>
                            <a:pt x="193" y="30"/>
                          </a:lnTo>
                          <a:lnTo>
                            <a:pt x="193" y="36"/>
                          </a:lnTo>
                          <a:lnTo>
                            <a:pt x="207" y="40"/>
                          </a:lnTo>
                          <a:lnTo>
                            <a:pt x="216" y="51"/>
                          </a:lnTo>
                          <a:lnTo>
                            <a:pt x="228" y="61"/>
                          </a:lnTo>
                          <a:lnTo>
                            <a:pt x="236" y="67"/>
                          </a:lnTo>
                          <a:lnTo>
                            <a:pt x="242" y="67"/>
                          </a:lnTo>
                          <a:lnTo>
                            <a:pt x="254" y="67"/>
                          </a:lnTo>
                          <a:lnTo>
                            <a:pt x="264" y="71"/>
                          </a:lnTo>
                          <a:lnTo>
                            <a:pt x="272" y="82"/>
                          </a:lnTo>
                          <a:lnTo>
                            <a:pt x="286" y="89"/>
                          </a:lnTo>
                          <a:lnTo>
                            <a:pt x="293" y="98"/>
                          </a:lnTo>
                          <a:lnTo>
                            <a:pt x="297" y="111"/>
                          </a:lnTo>
                          <a:lnTo>
                            <a:pt x="291" y="116"/>
                          </a:lnTo>
                          <a:lnTo>
                            <a:pt x="286" y="129"/>
                          </a:lnTo>
                          <a:lnTo>
                            <a:pt x="293" y="136"/>
                          </a:lnTo>
                          <a:lnTo>
                            <a:pt x="298" y="139"/>
                          </a:lnTo>
                          <a:lnTo>
                            <a:pt x="308" y="132"/>
                          </a:lnTo>
                          <a:lnTo>
                            <a:pt x="320" y="129"/>
                          </a:lnTo>
                          <a:lnTo>
                            <a:pt x="331" y="132"/>
                          </a:lnTo>
                          <a:lnTo>
                            <a:pt x="339" y="132"/>
                          </a:lnTo>
                          <a:lnTo>
                            <a:pt x="352" y="137"/>
                          </a:lnTo>
                          <a:lnTo>
                            <a:pt x="364" y="144"/>
                          </a:lnTo>
                          <a:lnTo>
                            <a:pt x="377" y="144"/>
                          </a:lnTo>
                          <a:lnTo>
                            <a:pt x="392" y="145"/>
                          </a:lnTo>
                          <a:lnTo>
                            <a:pt x="407" y="156"/>
                          </a:lnTo>
                          <a:lnTo>
                            <a:pt x="423" y="160"/>
                          </a:lnTo>
                          <a:lnTo>
                            <a:pt x="434" y="165"/>
                          </a:lnTo>
                          <a:lnTo>
                            <a:pt x="441" y="176"/>
                          </a:lnTo>
                          <a:lnTo>
                            <a:pt x="440" y="189"/>
                          </a:lnTo>
                          <a:lnTo>
                            <a:pt x="431" y="201"/>
                          </a:lnTo>
                          <a:lnTo>
                            <a:pt x="423" y="211"/>
                          </a:lnTo>
                          <a:lnTo>
                            <a:pt x="413" y="223"/>
                          </a:lnTo>
                          <a:lnTo>
                            <a:pt x="409" y="236"/>
                          </a:lnTo>
                          <a:lnTo>
                            <a:pt x="398" y="245"/>
                          </a:lnTo>
                          <a:lnTo>
                            <a:pt x="406" y="259"/>
                          </a:lnTo>
                          <a:lnTo>
                            <a:pt x="405" y="276"/>
                          </a:lnTo>
                          <a:lnTo>
                            <a:pt x="397" y="290"/>
                          </a:lnTo>
                          <a:lnTo>
                            <a:pt x="397" y="303"/>
                          </a:lnTo>
                          <a:lnTo>
                            <a:pt x="390" y="316"/>
                          </a:lnTo>
                          <a:lnTo>
                            <a:pt x="382" y="322"/>
                          </a:lnTo>
                          <a:lnTo>
                            <a:pt x="371" y="326"/>
                          </a:lnTo>
                          <a:lnTo>
                            <a:pt x="359" y="326"/>
                          </a:lnTo>
                          <a:lnTo>
                            <a:pt x="339" y="330"/>
                          </a:lnTo>
                          <a:lnTo>
                            <a:pt x="324" y="342"/>
                          </a:lnTo>
                          <a:lnTo>
                            <a:pt x="316" y="352"/>
                          </a:lnTo>
                          <a:lnTo>
                            <a:pt x="312" y="358"/>
                          </a:lnTo>
                          <a:lnTo>
                            <a:pt x="320" y="365"/>
                          </a:lnTo>
                          <a:lnTo>
                            <a:pt x="320" y="375"/>
                          </a:lnTo>
                          <a:lnTo>
                            <a:pt x="299" y="392"/>
                          </a:lnTo>
                          <a:lnTo>
                            <a:pt x="287" y="417"/>
                          </a:lnTo>
                          <a:lnTo>
                            <a:pt x="269" y="430"/>
                          </a:lnTo>
                          <a:lnTo>
                            <a:pt x="255" y="431"/>
                          </a:lnTo>
                          <a:lnTo>
                            <a:pt x="237" y="419"/>
                          </a:lnTo>
                          <a:lnTo>
                            <a:pt x="236" y="436"/>
                          </a:lnTo>
                          <a:lnTo>
                            <a:pt x="244" y="445"/>
                          </a:lnTo>
                          <a:lnTo>
                            <a:pt x="243" y="461"/>
                          </a:lnTo>
                          <a:lnTo>
                            <a:pt x="218" y="475"/>
                          </a:lnTo>
                          <a:lnTo>
                            <a:pt x="207" y="472"/>
                          </a:lnTo>
                          <a:lnTo>
                            <a:pt x="196" y="494"/>
                          </a:lnTo>
                          <a:lnTo>
                            <a:pt x="184" y="496"/>
                          </a:lnTo>
                          <a:lnTo>
                            <a:pt x="179" y="506"/>
                          </a:lnTo>
                          <a:lnTo>
                            <a:pt x="184" y="516"/>
                          </a:lnTo>
                          <a:lnTo>
                            <a:pt x="174" y="530"/>
                          </a:lnTo>
                          <a:lnTo>
                            <a:pt x="182" y="551"/>
                          </a:lnTo>
                          <a:lnTo>
                            <a:pt x="173" y="567"/>
                          </a:lnTo>
                          <a:lnTo>
                            <a:pt x="165" y="583"/>
                          </a:lnTo>
                          <a:lnTo>
                            <a:pt x="174" y="595"/>
                          </a:lnTo>
                          <a:lnTo>
                            <a:pt x="155" y="595"/>
                          </a:lnTo>
                          <a:lnTo>
                            <a:pt x="140" y="601"/>
                          </a:lnTo>
                          <a:lnTo>
                            <a:pt x="122" y="572"/>
                          </a:lnTo>
                          <a:lnTo>
                            <a:pt x="117" y="550"/>
                          </a:lnTo>
                          <a:lnTo>
                            <a:pt x="117" y="500"/>
                          </a:lnTo>
                          <a:lnTo>
                            <a:pt x="100" y="480"/>
                          </a:lnTo>
                          <a:lnTo>
                            <a:pt x="102" y="448"/>
                          </a:lnTo>
                          <a:lnTo>
                            <a:pt x="110" y="427"/>
                          </a:lnTo>
                          <a:lnTo>
                            <a:pt x="105" y="405"/>
                          </a:lnTo>
                          <a:lnTo>
                            <a:pt x="104" y="381"/>
                          </a:lnTo>
                          <a:lnTo>
                            <a:pt x="106" y="322"/>
                          </a:lnTo>
                          <a:lnTo>
                            <a:pt x="112" y="295"/>
                          </a:lnTo>
                          <a:lnTo>
                            <a:pt x="101" y="277"/>
                          </a:lnTo>
                          <a:lnTo>
                            <a:pt x="89" y="267"/>
                          </a:lnTo>
                          <a:lnTo>
                            <a:pt x="80" y="261"/>
                          </a:lnTo>
                          <a:lnTo>
                            <a:pt x="79" y="252"/>
                          </a:lnTo>
                          <a:lnTo>
                            <a:pt x="71" y="253"/>
                          </a:lnTo>
                          <a:lnTo>
                            <a:pt x="60" y="255"/>
                          </a:lnTo>
                          <a:lnTo>
                            <a:pt x="57" y="251"/>
                          </a:lnTo>
                          <a:lnTo>
                            <a:pt x="49" y="244"/>
                          </a:lnTo>
                          <a:lnTo>
                            <a:pt x="45" y="232"/>
                          </a:lnTo>
                          <a:lnTo>
                            <a:pt x="46" y="228"/>
                          </a:lnTo>
                          <a:lnTo>
                            <a:pt x="42" y="214"/>
                          </a:lnTo>
                          <a:lnTo>
                            <a:pt x="35" y="203"/>
                          </a:lnTo>
                          <a:lnTo>
                            <a:pt x="34" y="201"/>
                          </a:lnTo>
                          <a:lnTo>
                            <a:pt x="34" y="196"/>
                          </a:lnTo>
                          <a:lnTo>
                            <a:pt x="31" y="191"/>
                          </a:lnTo>
                          <a:lnTo>
                            <a:pt x="23" y="179"/>
                          </a:lnTo>
                          <a:lnTo>
                            <a:pt x="22" y="173"/>
                          </a:lnTo>
                          <a:lnTo>
                            <a:pt x="12" y="167"/>
                          </a:lnTo>
                          <a:lnTo>
                            <a:pt x="12" y="155"/>
                          </a:lnTo>
                          <a:lnTo>
                            <a:pt x="6" y="146"/>
                          </a:lnTo>
                          <a:lnTo>
                            <a:pt x="0" y="137"/>
                          </a:lnTo>
                          <a:lnTo>
                            <a:pt x="12" y="129"/>
                          </a:lnTo>
                          <a:lnTo>
                            <a:pt x="21" y="123"/>
                          </a:lnTo>
                          <a:lnTo>
                            <a:pt x="12" y="118"/>
                          </a:lnTo>
                          <a:lnTo>
                            <a:pt x="8" y="106"/>
                          </a:lnTo>
                          <a:lnTo>
                            <a:pt x="11" y="97"/>
                          </a:lnTo>
                          <a:lnTo>
                            <a:pt x="21" y="88"/>
                          </a:lnTo>
                          <a:lnTo>
                            <a:pt x="32" y="83"/>
                          </a:lnTo>
                          <a:lnTo>
                            <a:pt x="41" y="68"/>
                          </a:lnTo>
                          <a:lnTo>
                            <a:pt x="46" y="60"/>
                          </a:lnTo>
                          <a:lnTo>
                            <a:pt x="45" y="51"/>
                          </a:lnTo>
                          <a:lnTo>
                            <a:pt x="45" y="40"/>
                          </a:lnTo>
                          <a:lnTo>
                            <a:pt x="52" y="16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50" name="Google Shape;250;p4"/>
                    <p:cNvSpPr/>
                    <p:nvPr/>
                  </p:nvSpPr>
                  <p:spPr>
                    <a:xfrm>
                      <a:off x="1685" y="3263"/>
                      <a:ext cx="50" cy="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" h="19" extrusionOk="0">
                          <a:moveTo>
                            <a:pt x="16" y="0"/>
                          </a:moveTo>
                          <a:lnTo>
                            <a:pt x="0" y="10"/>
                          </a:lnTo>
                          <a:lnTo>
                            <a:pt x="10" y="18"/>
                          </a:lnTo>
                          <a:lnTo>
                            <a:pt x="31" y="17"/>
                          </a:lnTo>
                          <a:lnTo>
                            <a:pt x="49" y="18"/>
                          </a:lnTo>
                          <a:lnTo>
                            <a:pt x="32" y="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grpSp>
                <p:nvGrpSpPr>
                  <p:cNvPr id="251" name="Google Shape;251;p4"/>
                  <p:cNvGrpSpPr/>
                  <p:nvPr/>
                </p:nvGrpSpPr>
                <p:grpSpPr>
                  <a:xfrm>
                    <a:off x="1349" y="1883"/>
                    <a:ext cx="625" cy="816"/>
                    <a:chOff x="1349" y="1883"/>
                    <a:chExt cx="625" cy="816"/>
                  </a:xfrm>
                </p:grpSpPr>
                <p:sp>
                  <p:nvSpPr>
                    <p:cNvPr id="252" name="Google Shape;252;p4"/>
                    <p:cNvSpPr/>
                    <p:nvPr/>
                  </p:nvSpPr>
                  <p:spPr>
                    <a:xfrm>
                      <a:off x="1690" y="2157"/>
                      <a:ext cx="19" cy="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" h="24" extrusionOk="0">
                          <a:moveTo>
                            <a:pt x="0" y="16"/>
                          </a:moveTo>
                          <a:lnTo>
                            <a:pt x="18" y="23"/>
                          </a:lnTo>
                          <a:lnTo>
                            <a:pt x="17" y="15"/>
                          </a:lnTo>
                          <a:lnTo>
                            <a:pt x="18" y="4"/>
                          </a:lnTo>
                          <a:lnTo>
                            <a:pt x="9" y="0"/>
                          </a:lnTo>
                          <a:lnTo>
                            <a:pt x="6" y="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grpSp>
                  <p:nvGrpSpPr>
                    <p:cNvPr id="253" name="Google Shape;253;p4"/>
                    <p:cNvGrpSpPr/>
                    <p:nvPr/>
                  </p:nvGrpSpPr>
                  <p:grpSpPr>
                    <a:xfrm>
                      <a:off x="1349" y="1883"/>
                      <a:ext cx="625" cy="816"/>
                      <a:chOff x="1349" y="1883"/>
                      <a:chExt cx="625" cy="816"/>
                    </a:xfrm>
                  </p:grpSpPr>
                  <p:sp>
                    <p:nvSpPr>
                      <p:cNvPr id="254" name="Google Shape;254;p4"/>
                      <p:cNvSpPr/>
                      <p:nvPr/>
                    </p:nvSpPr>
                    <p:spPr>
                      <a:xfrm>
                        <a:off x="1349" y="1883"/>
                        <a:ext cx="447" cy="8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7" h="816" extrusionOk="0">
                            <a:moveTo>
                              <a:pt x="230" y="797"/>
                            </a:moveTo>
                            <a:lnTo>
                              <a:pt x="211" y="779"/>
                            </a:lnTo>
                            <a:lnTo>
                              <a:pt x="195" y="781"/>
                            </a:lnTo>
                            <a:lnTo>
                              <a:pt x="179" y="766"/>
                            </a:lnTo>
                            <a:lnTo>
                              <a:pt x="176" y="749"/>
                            </a:lnTo>
                            <a:lnTo>
                              <a:pt x="184" y="742"/>
                            </a:lnTo>
                            <a:lnTo>
                              <a:pt x="184" y="736"/>
                            </a:lnTo>
                            <a:lnTo>
                              <a:pt x="191" y="727"/>
                            </a:lnTo>
                            <a:lnTo>
                              <a:pt x="182" y="707"/>
                            </a:lnTo>
                            <a:lnTo>
                              <a:pt x="170" y="706"/>
                            </a:lnTo>
                            <a:lnTo>
                              <a:pt x="153" y="692"/>
                            </a:lnTo>
                            <a:lnTo>
                              <a:pt x="153" y="683"/>
                            </a:lnTo>
                            <a:lnTo>
                              <a:pt x="169" y="659"/>
                            </a:lnTo>
                            <a:lnTo>
                              <a:pt x="164" y="654"/>
                            </a:lnTo>
                            <a:lnTo>
                              <a:pt x="146" y="646"/>
                            </a:lnTo>
                            <a:lnTo>
                              <a:pt x="136" y="654"/>
                            </a:lnTo>
                            <a:lnTo>
                              <a:pt x="130" y="661"/>
                            </a:lnTo>
                            <a:lnTo>
                              <a:pt x="114" y="659"/>
                            </a:lnTo>
                            <a:lnTo>
                              <a:pt x="102" y="654"/>
                            </a:lnTo>
                            <a:lnTo>
                              <a:pt x="88" y="629"/>
                            </a:lnTo>
                            <a:lnTo>
                              <a:pt x="96" y="610"/>
                            </a:lnTo>
                            <a:lnTo>
                              <a:pt x="99" y="595"/>
                            </a:lnTo>
                            <a:lnTo>
                              <a:pt x="104" y="587"/>
                            </a:lnTo>
                            <a:lnTo>
                              <a:pt x="112" y="579"/>
                            </a:lnTo>
                            <a:lnTo>
                              <a:pt x="118" y="570"/>
                            </a:lnTo>
                            <a:lnTo>
                              <a:pt x="130" y="561"/>
                            </a:lnTo>
                            <a:lnTo>
                              <a:pt x="143" y="555"/>
                            </a:lnTo>
                            <a:lnTo>
                              <a:pt x="153" y="563"/>
                            </a:lnTo>
                            <a:lnTo>
                              <a:pt x="164" y="565"/>
                            </a:lnTo>
                            <a:lnTo>
                              <a:pt x="171" y="575"/>
                            </a:lnTo>
                            <a:lnTo>
                              <a:pt x="180" y="574"/>
                            </a:lnTo>
                            <a:lnTo>
                              <a:pt x="193" y="570"/>
                            </a:lnTo>
                            <a:lnTo>
                              <a:pt x="202" y="575"/>
                            </a:lnTo>
                            <a:lnTo>
                              <a:pt x="222" y="595"/>
                            </a:lnTo>
                            <a:lnTo>
                              <a:pt x="215" y="610"/>
                            </a:lnTo>
                            <a:lnTo>
                              <a:pt x="222" y="617"/>
                            </a:lnTo>
                            <a:lnTo>
                              <a:pt x="222" y="623"/>
                            </a:lnTo>
                            <a:lnTo>
                              <a:pt x="228" y="630"/>
                            </a:lnTo>
                            <a:lnTo>
                              <a:pt x="237" y="637"/>
                            </a:lnTo>
                            <a:lnTo>
                              <a:pt x="240" y="634"/>
                            </a:lnTo>
                            <a:lnTo>
                              <a:pt x="240" y="620"/>
                            </a:lnTo>
                            <a:lnTo>
                              <a:pt x="239" y="602"/>
                            </a:lnTo>
                            <a:lnTo>
                              <a:pt x="239" y="585"/>
                            </a:lnTo>
                            <a:lnTo>
                              <a:pt x="237" y="579"/>
                            </a:lnTo>
                            <a:lnTo>
                              <a:pt x="245" y="568"/>
                            </a:lnTo>
                            <a:lnTo>
                              <a:pt x="258" y="565"/>
                            </a:lnTo>
                            <a:lnTo>
                              <a:pt x="263" y="560"/>
                            </a:lnTo>
                            <a:lnTo>
                              <a:pt x="272" y="563"/>
                            </a:lnTo>
                            <a:lnTo>
                              <a:pt x="281" y="555"/>
                            </a:lnTo>
                            <a:lnTo>
                              <a:pt x="293" y="544"/>
                            </a:lnTo>
                            <a:lnTo>
                              <a:pt x="302" y="540"/>
                            </a:lnTo>
                            <a:lnTo>
                              <a:pt x="298" y="531"/>
                            </a:lnTo>
                            <a:lnTo>
                              <a:pt x="309" y="518"/>
                            </a:lnTo>
                            <a:lnTo>
                              <a:pt x="317" y="509"/>
                            </a:lnTo>
                            <a:lnTo>
                              <a:pt x="325" y="504"/>
                            </a:lnTo>
                            <a:lnTo>
                              <a:pt x="344" y="506"/>
                            </a:lnTo>
                            <a:lnTo>
                              <a:pt x="340" y="492"/>
                            </a:lnTo>
                            <a:lnTo>
                              <a:pt x="358" y="483"/>
                            </a:lnTo>
                            <a:lnTo>
                              <a:pt x="374" y="476"/>
                            </a:lnTo>
                            <a:lnTo>
                              <a:pt x="388" y="474"/>
                            </a:lnTo>
                            <a:lnTo>
                              <a:pt x="383" y="488"/>
                            </a:lnTo>
                            <a:lnTo>
                              <a:pt x="397" y="473"/>
                            </a:lnTo>
                            <a:lnTo>
                              <a:pt x="389" y="464"/>
                            </a:lnTo>
                            <a:lnTo>
                              <a:pt x="388" y="444"/>
                            </a:lnTo>
                            <a:lnTo>
                              <a:pt x="374" y="444"/>
                            </a:lnTo>
                            <a:lnTo>
                              <a:pt x="378" y="434"/>
                            </a:lnTo>
                            <a:lnTo>
                              <a:pt x="422" y="435"/>
                            </a:lnTo>
                            <a:lnTo>
                              <a:pt x="446" y="419"/>
                            </a:lnTo>
                            <a:lnTo>
                              <a:pt x="444" y="409"/>
                            </a:lnTo>
                            <a:lnTo>
                              <a:pt x="433" y="398"/>
                            </a:lnTo>
                            <a:lnTo>
                              <a:pt x="433" y="380"/>
                            </a:lnTo>
                            <a:lnTo>
                              <a:pt x="425" y="376"/>
                            </a:lnTo>
                            <a:lnTo>
                              <a:pt x="421" y="364"/>
                            </a:lnTo>
                            <a:lnTo>
                              <a:pt x="415" y="357"/>
                            </a:lnTo>
                            <a:lnTo>
                              <a:pt x="407" y="359"/>
                            </a:lnTo>
                            <a:lnTo>
                              <a:pt x="389" y="346"/>
                            </a:lnTo>
                            <a:lnTo>
                              <a:pt x="385" y="330"/>
                            </a:lnTo>
                            <a:lnTo>
                              <a:pt x="368" y="311"/>
                            </a:lnTo>
                            <a:lnTo>
                              <a:pt x="345" y="334"/>
                            </a:lnTo>
                            <a:lnTo>
                              <a:pt x="345" y="362"/>
                            </a:lnTo>
                            <a:lnTo>
                              <a:pt x="340" y="371"/>
                            </a:lnTo>
                            <a:lnTo>
                              <a:pt x="330" y="372"/>
                            </a:lnTo>
                            <a:lnTo>
                              <a:pt x="324" y="376"/>
                            </a:lnTo>
                            <a:lnTo>
                              <a:pt x="322" y="391"/>
                            </a:lnTo>
                            <a:lnTo>
                              <a:pt x="314" y="406"/>
                            </a:lnTo>
                            <a:lnTo>
                              <a:pt x="305" y="391"/>
                            </a:lnTo>
                            <a:lnTo>
                              <a:pt x="313" y="372"/>
                            </a:lnTo>
                            <a:lnTo>
                              <a:pt x="310" y="357"/>
                            </a:lnTo>
                            <a:lnTo>
                              <a:pt x="299" y="351"/>
                            </a:lnTo>
                            <a:lnTo>
                              <a:pt x="280" y="321"/>
                            </a:lnTo>
                            <a:lnTo>
                              <a:pt x="282" y="310"/>
                            </a:lnTo>
                            <a:lnTo>
                              <a:pt x="305" y="280"/>
                            </a:lnTo>
                            <a:lnTo>
                              <a:pt x="321" y="280"/>
                            </a:lnTo>
                            <a:lnTo>
                              <a:pt x="336" y="279"/>
                            </a:lnTo>
                            <a:lnTo>
                              <a:pt x="342" y="266"/>
                            </a:lnTo>
                            <a:lnTo>
                              <a:pt x="361" y="269"/>
                            </a:lnTo>
                            <a:lnTo>
                              <a:pt x="366" y="261"/>
                            </a:lnTo>
                            <a:lnTo>
                              <a:pt x="383" y="262"/>
                            </a:lnTo>
                            <a:lnTo>
                              <a:pt x="374" y="251"/>
                            </a:lnTo>
                            <a:lnTo>
                              <a:pt x="371" y="233"/>
                            </a:lnTo>
                            <a:lnTo>
                              <a:pt x="358" y="252"/>
                            </a:lnTo>
                            <a:lnTo>
                              <a:pt x="347" y="246"/>
                            </a:lnTo>
                            <a:lnTo>
                              <a:pt x="361" y="227"/>
                            </a:lnTo>
                            <a:lnTo>
                              <a:pt x="361" y="207"/>
                            </a:lnTo>
                            <a:lnTo>
                              <a:pt x="347" y="221"/>
                            </a:lnTo>
                            <a:lnTo>
                              <a:pt x="335" y="233"/>
                            </a:lnTo>
                            <a:lnTo>
                              <a:pt x="293" y="201"/>
                            </a:lnTo>
                            <a:lnTo>
                              <a:pt x="296" y="141"/>
                            </a:lnTo>
                            <a:lnTo>
                              <a:pt x="277" y="123"/>
                            </a:lnTo>
                            <a:lnTo>
                              <a:pt x="275" y="99"/>
                            </a:lnTo>
                            <a:lnTo>
                              <a:pt x="287" y="71"/>
                            </a:lnTo>
                            <a:lnTo>
                              <a:pt x="292" y="38"/>
                            </a:lnTo>
                            <a:lnTo>
                              <a:pt x="276" y="21"/>
                            </a:lnTo>
                            <a:lnTo>
                              <a:pt x="259" y="20"/>
                            </a:lnTo>
                            <a:lnTo>
                              <a:pt x="248" y="13"/>
                            </a:lnTo>
                            <a:lnTo>
                              <a:pt x="247" y="0"/>
                            </a:lnTo>
                            <a:lnTo>
                              <a:pt x="231" y="22"/>
                            </a:lnTo>
                            <a:lnTo>
                              <a:pt x="217" y="24"/>
                            </a:lnTo>
                            <a:lnTo>
                              <a:pt x="211" y="6"/>
                            </a:lnTo>
                            <a:lnTo>
                              <a:pt x="200" y="11"/>
                            </a:lnTo>
                            <a:lnTo>
                              <a:pt x="187" y="12"/>
                            </a:lnTo>
                            <a:lnTo>
                              <a:pt x="154" y="47"/>
                            </a:lnTo>
                            <a:lnTo>
                              <a:pt x="143" y="42"/>
                            </a:lnTo>
                            <a:lnTo>
                              <a:pt x="129" y="17"/>
                            </a:lnTo>
                            <a:lnTo>
                              <a:pt x="129" y="38"/>
                            </a:lnTo>
                            <a:lnTo>
                              <a:pt x="140" y="56"/>
                            </a:lnTo>
                            <a:lnTo>
                              <a:pt x="158" y="69"/>
                            </a:lnTo>
                            <a:lnTo>
                              <a:pt x="170" y="71"/>
                            </a:lnTo>
                            <a:lnTo>
                              <a:pt x="171" y="85"/>
                            </a:lnTo>
                            <a:lnTo>
                              <a:pt x="178" y="97"/>
                            </a:lnTo>
                            <a:lnTo>
                              <a:pt x="174" y="108"/>
                            </a:lnTo>
                            <a:lnTo>
                              <a:pt x="174" y="130"/>
                            </a:lnTo>
                            <a:lnTo>
                              <a:pt x="164" y="160"/>
                            </a:lnTo>
                            <a:lnTo>
                              <a:pt x="140" y="204"/>
                            </a:lnTo>
                            <a:lnTo>
                              <a:pt x="129" y="206"/>
                            </a:lnTo>
                            <a:lnTo>
                              <a:pt x="110" y="248"/>
                            </a:lnTo>
                            <a:lnTo>
                              <a:pt x="105" y="272"/>
                            </a:lnTo>
                            <a:lnTo>
                              <a:pt x="92" y="268"/>
                            </a:lnTo>
                            <a:lnTo>
                              <a:pt x="92" y="276"/>
                            </a:lnTo>
                            <a:lnTo>
                              <a:pt x="77" y="291"/>
                            </a:lnTo>
                            <a:lnTo>
                              <a:pt x="61" y="300"/>
                            </a:lnTo>
                            <a:lnTo>
                              <a:pt x="39" y="322"/>
                            </a:lnTo>
                            <a:lnTo>
                              <a:pt x="24" y="342"/>
                            </a:lnTo>
                            <a:lnTo>
                              <a:pt x="24" y="357"/>
                            </a:lnTo>
                            <a:lnTo>
                              <a:pt x="18" y="366"/>
                            </a:lnTo>
                            <a:lnTo>
                              <a:pt x="12" y="375"/>
                            </a:lnTo>
                            <a:lnTo>
                              <a:pt x="8" y="389"/>
                            </a:lnTo>
                            <a:lnTo>
                              <a:pt x="12" y="403"/>
                            </a:lnTo>
                            <a:lnTo>
                              <a:pt x="15" y="426"/>
                            </a:lnTo>
                            <a:lnTo>
                              <a:pt x="9" y="438"/>
                            </a:lnTo>
                            <a:lnTo>
                              <a:pt x="3" y="463"/>
                            </a:lnTo>
                            <a:lnTo>
                              <a:pt x="0" y="493"/>
                            </a:lnTo>
                            <a:lnTo>
                              <a:pt x="4" y="509"/>
                            </a:lnTo>
                            <a:lnTo>
                              <a:pt x="0" y="537"/>
                            </a:lnTo>
                            <a:lnTo>
                              <a:pt x="9" y="547"/>
                            </a:lnTo>
                            <a:lnTo>
                              <a:pt x="13" y="500"/>
                            </a:lnTo>
                            <a:lnTo>
                              <a:pt x="13" y="467"/>
                            </a:lnTo>
                            <a:lnTo>
                              <a:pt x="22" y="454"/>
                            </a:lnTo>
                            <a:lnTo>
                              <a:pt x="24" y="470"/>
                            </a:lnTo>
                            <a:lnTo>
                              <a:pt x="21" y="482"/>
                            </a:lnTo>
                            <a:lnTo>
                              <a:pt x="21" y="494"/>
                            </a:lnTo>
                            <a:lnTo>
                              <a:pt x="20" y="516"/>
                            </a:lnTo>
                            <a:lnTo>
                              <a:pt x="27" y="538"/>
                            </a:lnTo>
                            <a:lnTo>
                              <a:pt x="28" y="559"/>
                            </a:lnTo>
                            <a:lnTo>
                              <a:pt x="31" y="568"/>
                            </a:lnTo>
                            <a:lnTo>
                              <a:pt x="35" y="581"/>
                            </a:lnTo>
                            <a:lnTo>
                              <a:pt x="28" y="595"/>
                            </a:lnTo>
                            <a:lnTo>
                              <a:pt x="31" y="612"/>
                            </a:lnTo>
                            <a:lnTo>
                              <a:pt x="38" y="636"/>
                            </a:lnTo>
                            <a:lnTo>
                              <a:pt x="53" y="648"/>
                            </a:lnTo>
                            <a:lnTo>
                              <a:pt x="68" y="667"/>
                            </a:lnTo>
                            <a:lnTo>
                              <a:pt x="81" y="681"/>
                            </a:lnTo>
                            <a:lnTo>
                              <a:pt x="88" y="678"/>
                            </a:lnTo>
                            <a:lnTo>
                              <a:pt x="99" y="687"/>
                            </a:lnTo>
                            <a:lnTo>
                              <a:pt x="107" y="692"/>
                            </a:lnTo>
                            <a:lnTo>
                              <a:pt x="112" y="704"/>
                            </a:lnTo>
                            <a:lnTo>
                              <a:pt x="136" y="725"/>
                            </a:lnTo>
                            <a:lnTo>
                              <a:pt x="143" y="728"/>
                            </a:lnTo>
                            <a:lnTo>
                              <a:pt x="158" y="740"/>
                            </a:lnTo>
                            <a:lnTo>
                              <a:pt x="159" y="761"/>
                            </a:lnTo>
                            <a:lnTo>
                              <a:pt x="177" y="782"/>
                            </a:lnTo>
                            <a:lnTo>
                              <a:pt x="193" y="800"/>
                            </a:lnTo>
                            <a:lnTo>
                              <a:pt x="201" y="803"/>
                            </a:lnTo>
                            <a:lnTo>
                              <a:pt x="208" y="797"/>
                            </a:lnTo>
                            <a:lnTo>
                              <a:pt x="213" y="794"/>
                            </a:lnTo>
                            <a:lnTo>
                              <a:pt x="225" y="815"/>
                            </a:lnTo>
                            <a:lnTo>
                              <a:pt x="230" y="797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55" name="Google Shape;255;p4"/>
                      <p:cNvSpPr/>
                      <p:nvPr/>
                    </p:nvSpPr>
                    <p:spPr>
                      <a:xfrm>
                        <a:off x="1546" y="2527"/>
                        <a:ext cx="77" cy="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" h="52" extrusionOk="0">
                            <a:moveTo>
                              <a:pt x="2" y="0"/>
                            </a:moveTo>
                            <a:lnTo>
                              <a:pt x="23" y="4"/>
                            </a:lnTo>
                            <a:lnTo>
                              <a:pt x="35" y="15"/>
                            </a:lnTo>
                            <a:lnTo>
                              <a:pt x="43" y="23"/>
                            </a:lnTo>
                            <a:lnTo>
                              <a:pt x="50" y="25"/>
                            </a:lnTo>
                            <a:lnTo>
                              <a:pt x="60" y="34"/>
                            </a:lnTo>
                            <a:lnTo>
                              <a:pt x="68" y="44"/>
                            </a:lnTo>
                            <a:lnTo>
                              <a:pt x="76" y="51"/>
                            </a:lnTo>
                            <a:lnTo>
                              <a:pt x="58" y="51"/>
                            </a:lnTo>
                            <a:lnTo>
                              <a:pt x="48" y="39"/>
                            </a:lnTo>
                            <a:lnTo>
                              <a:pt x="33" y="35"/>
                            </a:lnTo>
                            <a:lnTo>
                              <a:pt x="25" y="25"/>
                            </a:lnTo>
                            <a:lnTo>
                              <a:pt x="10" y="18"/>
                            </a:lnTo>
                            <a:lnTo>
                              <a:pt x="0" y="1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56" name="Google Shape;256;p4"/>
                      <p:cNvSpPr/>
                      <p:nvPr/>
                    </p:nvSpPr>
                    <p:spPr>
                      <a:xfrm>
                        <a:off x="1622" y="2581"/>
                        <a:ext cx="45" cy="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" h="25" extrusionOk="0">
                            <a:moveTo>
                              <a:pt x="0" y="13"/>
                            </a:moveTo>
                            <a:lnTo>
                              <a:pt x="13" y="0"/>
                            </a:lnTo>
                            <a:lnTo>
                              <a:pt x="30" y="3"/>
                            </a:lnTo>
                            <a:lnTo>
                              <a:pt x="44" y="16"/>
                            </a:lnTo>
                            <a:lnTo>
                              <a:pt x="44" y="21"/>
                            </a:lnTo>
                            <a:lnTo>
                              <a:pt x="34" y="24"/>
                            </a:lnTo>
                            <a:lnTo>
                              <a:pt x="26" y="19"/>
                            </a:lnTo>
                            <a:lnTo>
                              <a:pt x="13" y="19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57" name="Google Shape;257;p4"/>
                      <p:cNvSpPr/>
                      <p:nvPr/>
                    </p:nvSpPr>
                    <p:spPr>
                      <a:xfrm>
                        <a:off x="1651" y="2036"/>
                        <a:ext cx="44" cy="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" h="53" extrusionOk="0">
                            <a:moveTo>
                              <a:pt x="10" y="0"/>
                            </a:moveTo>
                            <a:lnTo>
                              <a:pt x="21" y="8"/>
                            </a:lnTo>
                            <a:lnTo>
                              <a:pt x="25" y="8"/>
                            </a:lnTo>
                            <a:lnTo>
                              <a:pt x="41" y="22"/>
                            </a:lnTo>
                            <a:lnTo>
                              <a:pt x="43" y="29"/>
                            </a:lnTo>
                            <a:lnTo>
                              <a:pt x="36" y="34"/>
                            </a:lnTo>
                            <a:lnTo>
                              <a:pt x="36" y="37"/>
                            </a:lnTo>
                            <a:lnTo>
                              <a:pt x="32" y="39"/>
                            </a:lnTo>
                            <a:lnTo>
                              <a:pt x="32" y="41"/>
                            </a:lnTo>
                            <a:lnTo>
                              <a:pt x="26" y="52"/>
                            </a:lnTo>
                            <a:lnTo>
                              <a:pt x="18" y="46"/>
                            </a:lnTo>
                            <a:lnTo>
                              <a:pt x="12" y="48"/>
                            </a:lnTo>
                            <a:lnTo>
                              <a:pt x="0" y="31"/>
                            </a:lnTo>
                            <a:lnTo>
                              <a:pt x="8" y="18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58" name="Google Shape;258;p4"/>
                      <p:cNvSpPr/>
                      <p:nvPr/>
                    </p:nvSpPr>
                    <p:spPr>
                      <a:xfrm>
                        <a:off x="1694" y="2023"/>
                        <a:ext cx="30" cy="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" h="25" extrusionOk="0">
                            <a:moveTo>
                              <a:pt x="0" y="13"/>
                            </a:moveTo>
                            <a:lnTo>
                              <a:pt x="16" y="24"/>
                            </a:lnTo>
                            <a:lnTo>
                              <a:pt x="20" y="20"/>
                            </a:lnTo>
                            <a:lnTo>
                              <a:pt x="29" y="10"/>
                            </a:lnTo>
                            <a:lnTo>
                              <a:pt x="24" y="3"/>
                            </a:lnTo>
                            <a:lnTo>
                              <a:pt x="19" y="6"/>
                            </a:lnTo>
                            <a:lnTo>
                              <a:pt x="16" y="0"/>
                            </a:lnTo>
                            <a:lnTo>
                              <a:pt x="12" y="7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59" name="Google Shape;259;p4"/>
                      <p:cNvSpPr/>
                      <p:nvPr/>
                    </p:nvSpPr>
                    <p:spPr>
                      <a:xfrm>
                        <a:off x="1658" y="2013"/>
                        <a:ext cx="29" cy="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" h="19" extrusionOk="0">
                            <a:moveTo>
                              <a:pt x="0" y="1"/>
                            </a:moveTo>
                            <a:lnTo>
                              <a:pt x="14" y="0"/>
                            </a:lnTo>
                            <a:lnTo>
                              <a:pt x="28" y="17"/>
                            </a:lnTo>
                            <a:lnTo>
                              <a:pt x="16" y="18"/>
                            </a:lnTo>
                            <a:lnTo>
                              <a:pt x="15" y="14"/>
                            </a:lnTo>
                            <a:lnTo>
                              <a:pt x="10" y="18"/>
                            </a:lnTo>
                            <a:lnTo>
                              <a:pt x="9" y="18"/>
                            </a:lnTo>
                            <a:lnTo>
                              <a:pt x="5" y="14"/>
                            </a:lnTo>
                            <a:lnTo>
                              <a:pt x="6" y="1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60" name="Google Shape;260;p4"/>
                      <p:cNvSpPr/>
                      <p:nvPr/>
                    </p:nvSpPr>
                    <p:spPr>
                      <a:xfrm>
                        <a:off x="1721" y="2089"/>
                        <a:ext cx="69" cy="1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" h="122" extrusionOk="0">
                            <a:moveTo>
                              <a:pt x="30" y="67"/>
                            </a:moveTo>
                            <a:lnTo>
                              <a:pt x="18" y="82"/>
                            </a:lnTo>
                            <a:lnTo>
                              <a:pt x="13" y="82"/>
                            </a:lnTo>
                            <a:lnTo>
                              <a:pt x="10" y="85"/>
                            </a:lnTo>
                            <a:lnTo>
                              <a:pt x="4" y="86"/>
                            </a:lnTo>
                            <a:lnTo>
                              <a:pt x="3" y="90"/>
                            </a:lnTo>
                            <a:lnTo>
                              <a:pt x="11" y="91"/>
                            </a:lnTo>
                            <a:lnTo>
                              <a:pt x="15" y="93"/>
                            </a:lnTo>
                            <a:lnTo>
                              <a:pt x="19" y="98"/>
                            </a:lnTo>
                            <a:lnTo>
                              <a:pt x="19" y="100"/>
                            </a:lnTo>
                            <a:lnTo>
                              <a:pt x="26" y="106"/>
                            </a:lnTo>
                            <a:lnTo>
                              <a:pt x="26" y="111"/>
                            </a:lnTo>
                            <a:lnTo>
                              <a:pt x="30" y="111"/>
                            </a:lnTo>
                            <a:lnTo>
                              <a:pt x="42" y="121"/>
                            </a:lnTo>
                            <a:lnTo>
                              <a:pt x="39" y="113"/>
                            </a:lnTo>
                            <a:lnTo>
                              <a:pt x="39" y="106"/>
                            </a:lnTo>
                            <a:lnTo>
                              <a:pt x="43" y="106"/>
                            </a:lnTo>
                            <a:lnTo>
                              <a:pt x="47" y="110"/>
                            </a:lnTo>
                            <a:lnTo>
                              <a:pt x="50" y="110"/>
                            </a:lnTo>
                            <a:lnTo>
                              <a:pt x="51" y="111"/>
                            </a:lnTo>
                            <a:lnTo>
                              <a:pt x="54" y="110"/>
                            </a:lnTo>
                            <a:lnTo>
                              <a:pt x="54" y="103"/>
                            </a:lnTo>
                            <a:lnTo>
                              <a:pt x="50" y="98"/>
                            </a:lnTo>
                            <a:lnTo>
                              <a:pt x="48" y="91"/>
                            </a:lnTo>
                            <a:lnTo>
                              <a:pt x="51" y="83"/>
                            </a:lnTo>
                            <a:lnTo>
                              <a:pt x="64" y="97"/>
                            </a:lnTo>
                            <a:lnTo>
                              <a:pt x="64" y="88"/>
                            </a:lnTo>
                            <a:lnTo>
                              <a:pt x="68" y="78"/>
                            </a:lnTo>
                            <a:lnTo>
                              <a:pt x="57" y="67"/>
                            </a:lnTo>
                            <a:lnTo>
                              <a:pt x="57" y="60"/>
                            </a:lnTo>
                            <a:lnTo>
                              <a:pt x="57" y="45"/>
                            </a:lnTo>
                            <a:lnTo>
                              <a:pt x="44" y="28"/>
                            </a:lnTo>
                            <a:lnTo>
                              <a:pt x="32" y="18"/>
                            </a:lnTo>
                            <a:lnTo>
                              <a:pt x="34" y="12"/>
                            </a:lnTo>
                            <a:lnTo>
                              <a:pt x="29" y="9"/>
                            </a:lnTo>
                            <a:lnTo>
                              <a:pt x="29" y="3"/>
                            </a:lnTo>
                            <a:lnTo>
                              <a:pt x="18" y="12"/>
                            </a:lnTo>
                            <a:lnTo>
                              <a:pt x="15" y="10"/>
                            </a:lnTo>
                            <a:lnTo>
                              <a:pt x="19" y="5"/>
                            </a:lnTo>
                            <a:lnTo>
                              <a:pt x="19" y="0"/>
                            </a:lnTo>
                            <a:lnTo>
                              <a:pt x="13" y="0"/>
                            </a:lnTo>
                            <a:lnTo>
                              <a:pt x="8" y="2"/>
                            </a:lnTo>
                            <a:lnTo>
                              <a:pt x="0" y="4"/>
                            </a:lnTo>
                            <a:lnTo>
                              <a:pt x="0" y="10"/>
                            </a:lnTo>
                            <a:lnTo>
                              <a:pt x="0" y="16"/>
                            </a:lnTo>
                            <a:lnTo>
                              <a:pt x="3" y="19"/>
                            </a:lnTo>
                            <a:lnTo>
                              <a:pt x="11" y="24"/>
                            </a:lnTo>
                            <a:lnTo>
                              <a:pt x="10" y="30"/>
                            </a:lnTo>
                            <a:lnTo>
                              <a:pt x="13" y="33"/>
                            </a:lnTo>
                            <a:lnTo>
                              <a:pt x="17" y="36"/>
                            </a:lnTo>
                            <a:lnTo>
                              <a:pt x="24" y="36"/>
                            </a:lnTo>
                            <a:lnTo>
                              <a:pt x="29" y="41"/>
                            </a:lnTo>
                            <a:lnTo>
                              <a:pt x="30" y="50"/>
                            </a:lnTo>
                            <a:lnTo>
                              <a:pt x="29" y="59"/>
                            </a:lnTo>
                            <a:lnTo>
                              <a:pt x="30" y="67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61" name="Google Shape;261;p4"/>
                      <p:cNvSpPr/>
                      <p:nvPr/>
                    </p:nvSpPr>
                    <p:spPr>
                      <a:xfrm>
                        <a:off x="1756" y="2022"/>
                        <a:ext cx="65" cy="5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" h="55" extrusionOk="0">
                            <a:moveTo>
                              <a:pt x="0" y="40"/>
                            </a:moveTo>
                            <a:lnTo>
                              <a:pt x="15" y="54"/>
                            </a:lnTo>
                            <a:lnTo>
                              <a:pt x="24" y="45"/>
                            </a:lnTo>
                            <a:lnTo>
                              <a:pt x="29" y="45"/>
                            </a:lnTo>
                            <a:lnTo>
                              <a:pt x="43" y="27"/>
                            </a:lnTo>
                            <a:lnTo>
                              <a:pt x="50" y="28"/>
                            </a:lnTo>
                            <a:lnTo>
                              <a:pt x="59" y="16"/>
                            </a:lnTo>
                            <a:lnTo>
                              <a:pt x="59" y="12"/>
                            </a:lnTo>
                            <a:lnTo>
                              <a:pt x="64" y="9"/>
                            </a:lnTo>
                            <a:lnTo>
                              <a:pt x="60" y="5"/>
                            </a:lnTo>
                            <a:lnTo>
                              <a:pt x="50" y="5"/>
                            </a:lnTo>
                            <a:lnTo>
                              <a:pt x="43" y="5"/>
                            </a:lnTo>
                            <a:lnTo>
                              <a:pt x="38" y="0"/>
                            </a:lnTo>
                            <a:lnTo>
                              <a:pt x="29" y="1"/>
                            </a:lnTo>
                            <a:lnTo>
                              <a:pt x="26" y="5"/>
                            </a:lnTo>
                            <a:lnTo>
                              <a:pt x="26" y="10"/>
                            </a:lnTo>
                            <a:lnTo>
                              <a:pt x="26" y="21"/>
                            </a:lnTo>
                            <a:lnTo>
                              <a:pt x="22" y="22"/>
                            </a:lnTo>
                            <a:lnTo>
                              <a:pt x="19" y="27"/>
                            </a:lnTo>
                            <a:lnTo>
                              <a:pt x="8" y="38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62" name="Google Shape;262;p4"/>
                      <p:cNvSpPr/>
                      <p:nvPr/>
                    </p:nvSpPr>
                    <p:spPr>
                      <a:xfrm>
                        <a:off x="1938" y="2156"/>
                        <a:ext cx="36" cy="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" h="30" extrusionOk="0">
                            <a:moveTo>
                              <a:pt x="0" y="16"/>
                            </a:moveTo>
                            <a:lnTo>
                              <a:pt x="12" y="7"/>
                            </a:lnTo>
                            <a:lnTo>
                              <a:pt x="17" y="7"/>
                            </a:lnTo>
                            <a:lnTo>
                              <a:pt x="17" y="3"/>
                            </a:lnTo>
                            <a:lnTo>
                              <a:pt x="18" y="0"/>
                            </a:lnTo>
                            <a:lnTo>
                              <a:pt x="23" y="2"/>
                            </a:lnTo>
                            <a:lnTo>
                              <a:pt x="30" y="7"/>
                            </a:lnTo>
                            <a:lnTo>
                              <a:pt x="30" y="11"/>
                            </a:lnTo>
                            <a:lnTo>
                              <a:pt x="35" y="13"/>
                            </a:lnTo>
                            <a:lnTo>
                              <a:pt x="34" y="19"/>
                            </a:lnTo>
                            <a:lnTo>
                              <a:pt x="30" y="20"/>
                            </a:lnTo>
                            <a:lnTo>
                              <a:pt x="30" y="23"/>
                            </a:lnTo>
                            <a:lnTo>
                              <a:pt x="25" y="29"/>
                            </a:lnTo>
                            <a:lnTo>
                              <a:pt x="8" y="29"/>
                            </a:lnTo>
                            <a:lnTo>
                              <a:pt x="7" y="24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63" name="Google Shape;263;p4"/>
                      <p:cNvSpPr/>
                      <p:nvPr/>
                    </p:nvSpPr>
                    <p:spPr>
                      <a:xfrm>
                        <a:off x="1801" y="2026"/>
                        <a:ext cx="121" cy="2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1" h="203" extrusionOk="0">
                            <a:moveTo>
                              <a:pt x="0" y="61"/>
                            </a:moveTo>
                            <a:lnTo>
                              <a:pt x="0" y="43"/>
                            </a:lnTo>
                            <a:lnTo>
                              <a:pt x="5" y="40"/>
                            </a:lnTo>
                            <a:lnTo>
                              <a:pt x="5" y="37"/>
                            </a:lnTo>
                            <a:lnTo>
                              <a:pt x="17" y="21"/>
                            </a:lnTo>
                            <a:lnTo>
                              <a:pt x="25" y="16"/>
                            </a:lnTo>
                            <a:lnTo>
                              <a:pt x="29" y="13"/>
                            </a:lnTo>
                            <a:lnTo>
                              <a:pt x="36" y="8"/>
                            </a:lnTo>
                            <a:lnTo>
                              <a:pt x="38" y="8"/>
                            </a:lnTo>
                            <a:lnTo>
                              <a:pt x="42" y="7"/>
                            </a:lnTo>
                            <a:lnTo>
                              <a:pt x="46" y="2"/>
                            </a:lnTo>
                            <a:lnTo>
                              <a:pt x="53" y="2"/>
                            </a:lnTo>
                            <a:lnTo>
                              <a:pt x="65" y="0"/>
                            </a:lnTo>
                            <a:lnTo>
                              <a:pt x="73" y="9"/>
                            </a:lnTo>
                            <a:lnTo>
                              <a:pt x="72" y="13"/>
                            </a:lnTo>
                            <a:lnTo>
                              <a:pt x="77" y="16"/>
                            </a:lnTo>
                            <a:lnTo>
                              <a:pt x="87" y="4"/>
                            </a:lnTo>
                            <a:lnTo>
                              <a:pt x="88" y="16"/>
                            </a:lnTo>
                            <a:lnTo>
                              <a:pt x="93" y="33"/>
                            </a:lnTo>
                            <a:lnTo>
                              <a:pt x="97" y="48"/>
                            </a:lnTo>
                            <a:lnTo>
                              <a:pt x="108" y="64"/>
                            </a:lnTo>
                            <a:lnTo>
                              <a:pt x="108" y="71"/>
                            </a:lnTo>
                            <a:lnTo>
                              <a:pt x="110" y="87"/>
                            </a:lnTo>
                            <a:lnTo>
                              <a:pt x="114" y="94"/>
                            </a:lnTo>
                            <a:lnTo>
                              <a:pt x="120" y="109"/>
                            </a:lnTo>
                            <a:lnTo>
                              <a:pt x="115" y="120"/>
                            </a:lnTo>
                            <a:lnTo>
                              <a:pt x="114" y="125"/>
                            </a:lnTo>
                            <a:lnTo>
                              <a:pt x="107" y="127"/>
                            </a:lnTo>
                            <a:lnTo>
                              <a:pt x="99" y="132"/>
                            </a:lnTo>
                            <a:lnTo>
                              <a:pt x="94" y="136"/>
                            </a:lnTo>
                            <a:lnTo>
                              <a:pt x="96" y="141"/>
                            </a:lnTo>
                            <a:lnTo>
                              <a:pt x="88" y="149"/>
                            </a:lnTo>
                            <a:lnTo>
                              <a:pt x="83" y="152"/>
                            </a:lnTo>
                            <a:lnTo>
                              <a:pt x="80" y="152"/>
                            </a:lnTo>
                            <a:lnTo>
                              <a:pt x="73" y="157"/>
                            </a:lnTo>
                            <a:lnTo>
                              <a:pt x="74" y="162"/>
                            </a:lnTo>
                            <a:lnTo>
                              <a:pt x="65" y="169"/>
                            </a:lnTo>
                            <a:lnTo>
                              <a:pt x="65" y="176"/>
                            </a:lnTo>
                            <a:lnTo>
                              <a:pt x="62" y="184"/>
                            </a:lnTo>
                            <a:lnTo>
                              <a:pt x="62" y="193"/>
                            </a:lnTo>
                            <a:lnTo>
                              <a:pt x="61" y="198"/>
                            </a:lnTo>
                            <a:lnTo>
                              <a:pt x="58" y="202"/>
                            </a:lnTo>
                            <a:lnTo>
                              <a:pt x="49" y="202"/>
                            </a:lnTo>
                            <a:lnTo>
                              <a:pt x="42" y="201"/>
                            </a:lnTo>
                            <a:lnTo>
                              <a:pt x="32" y="195"/>
                            </a:lnTo>
                            <a:lnTo>
                              <a:pt x="27" y="189"/>
                            </a:lnTo>
                            <a:lnTo>
                              <a:pt x="26" y="184"/>
                            </a:lnTo>
                            <a:lnTo>
                              <a:pt x="26" y="178"/>
                            </a:lnTo>
                            <a:lnTo>
                              <a:pt x="22" y="169"/>
                            </a:lnTo>
                            <a:lnTo>
                              <a:pt x="20" y="163"/>
                            </a:lnTo>
                            <a:lnTo>
                              <a:pt x="21" y="157"/>
                            </a:lnTo>
                            <a:lnTo>
                              <a:pt x="20" y="149"/>
                            </a:lnTo>
                            <a:lnTo>
                              <a:pt x="16" y="146"/>
                            </a:lnTo>
                            <a:lnTo>
                              <a:pt x="22" y="140"/>
                            </a:lnTo>
                            <a:lnTo>
                              <a:pt x="26" y="132"/>
                            </a:lnTo>
                            <a:lnTo>
                              <a:pt x="25" y="129"/>
                            </a:lnTo>
                            <a:lnTo>
                              <a:pt x="23" y="122"/>
                            </a:lnTo>
                            <a:lnTo>
                              <a:pt x="18" y="115"/>
                            </a:lnTo>
                            <a:lnTo>
                              <a:pt x="21" y="104"/>
                            </a:lnTo>
                            <a:lnTo>
                              <a:pt x="19" y="93"/>
                            </a:lnTo>
                            <a:lnTo>
                              <a:pt x="17" y="82"/>
                            </a:lnTo>
                            <a:lnTo>
                              <a:pt x="14" y="71"/>
                            </a:lnTo>
                            <a:lnTo>
                              <a:pt x="8" y="66"/>
                            </a:lnTo>
                            <a:lnTo>
                              <a:pt x="0" y="61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64" name="Google Shape;264;p4"/>
                      <p:cNvSpPr/>
                      <p:nvPr/>
                    </p:nvSpPr>
                    <p:spPr>
                      <a:xfrm>
                        <a:off x="1771" y="2314"/>
                        <a:ext cx="40" cy="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" h="42" extrusionOk="0">
                            <a:moveTo>
                              <a:pt x="0" y="29"/>
                            </a:moveTo>
                            <a:lnTo>
                              <a:pt x="15" y="35"/>
                            </a:lnTo>
                            <a:lnTo>
                              <a:pt x="24" y="35"/>
                            </a:lnTo>
                            <a:lnTo>
                              <a:pt x="31" y="38"/>
                            </a:lnTo>
                            <a:lnTo>
                              <a:pt x="35" y="41"/>
                            </a:lnTo>
                            <a:lnTo>
                              <a:pt x="39" y="33"/>
                            </a:lnTo>
                            <a:lnTo>
                              <a:pt x="38" y="28"/>
                            </a:lnTo>
                            <a:lnTo>
                              <a:pt x="39" y="24"/>
                            </a:lnTo>
                            <a:lnTo>
                              <a:pt x="37" y="20"/>
                            </a:lnTo>
                            <a:lnTo>
                              <a:pt x="34" y="22"/>
                            </a:lnTo>
                            <a:lnTo>
                              <a:pt x="24" y="12"/>
                            </a:lnTo>
                            <a:lnTo>
                              <a:pt x="24" y="4"/>
                            </a:lnTo>
                            <a:lnTo>
                              <a:pt x="29" y="1"/>
                            </a:lnTo>
                            <a:lnTo>
                              <a:pt x="25" y="0"/>
                            </a:lnTo>
                            <a:lnTo>
                              <a:pt x="15" y="5"/>
                            </a:lnTo>
                            <a:lnTo>
                              <a:pt x="15" y="11"/>
                            </a:lnTo>
                            <a:lnTo>
                              <a:pt x="13" y="18"/>
                            </a:lnTo>
                            <a:lnTo>
                              <a:pt x="8" y="26"/>
                            </a:lnTo>
                            <a:lnTo>
                              <a:pt x="0" y="29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</p:grpSp>
              </p:grpSp>
              <p:grpSp>
                <p:nvGrpSpPr>
                  <p:cNvPr id="265" name="Google Shape;265;p4"/>
                  <p:cNvGrpSpPr/>
                  <p:nvPr/>
                </p:nvGrpSpPr>
                <p:grpSpPr>
                  <a:xfrm>
                    <a:off x="1579" y="2288"/>
                    <a:ext cx="83" cy="86"/>
                    <a:chOff x="1579" y="2288"/>
                    <a:chExt cx="83" cy="86"/>
                  </a:xfrm>
                </p:grpSpPr>
                <p:sp>
                  <p:nvSpPr>
                    <p:cNvPr id="266" name="Google Shape;266;p4"/>
                    <p:cNvSpPr/>
                    <p:nvPr/>
                  </p:nvSpPr>
                  <p:spPr>
                    <a:xfrm>
                      <a:off x="1579" y="2288"/>
                      <a:ext cx="56" cy="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" h="62" extrusionOk="0">
                          <a:moveTo>
                            <a:pt x="0" y="6"/>
                          </a:moveTo>
                          <a:lnTo>
                            <a:pt x="8" y="2"/>
                          </a:lnTo>
                          <a:lnTo>
                            <a:pt x="10" y="4"/>
                          </a:lnTo>
                          <a:lnTo>
                            <a:pt x="16" y="2"/>
                          </a:lnTo>
                          <a:lnTo>
                            <a:pt x="24" y="0"/>
                          </a:lnTo>
                          <a:lnTo>
                            <a:pt x="29" y="4"/>
                          </a:lnTo>
                          <a:lnTo>
                            <a:pt x="33" y="4"/>
                          </a:lnTo>
                          <a:lnTo>
                            <a:pt x="36" y="10"/>
                          </a:lnTo>
                          <a:lnTo>
                            <a:pt x="40" y="12"/>
                          </a:lnTo>
                          <a:lnTo>
                            <a:pt x="39" y="17"/>
                          </a:lnTo>
                          <a:lnTo>
                            <a:pt x="40" y="24"/>
                          </a:lnTo>
                          <a:lnTo>
                            <a:pt x="41" y="28"/>
                          </a:lnTo>
                          <a:lnTo>
                            <a:pt x="48" y="37"/>
                          </a:lnTo>
                          <a:lnTo>
                            <a:pt x="51" y="39"/>
                          </a:lnTo>
                          <a:lnTo>
                            <a:pt x="54" y="40"/>
                          </a:lnTo>
                          <a:lnTo>
                            <a:pt x="55" y="45"/>
                          </a:lnTo>
                          <a:lnTo>
                            <a:pt x="49" y="51"/>
                          </a:lnTo>
                          <a:lnTo>
                            <a:pt x="41" y="61"/>
                          </a:lnTo>
                          <a:lnTo>
                            <a:pt x="39" y="61"/>
                          </a:lnTo>
                          <a:lnTo>
                            <a:pt x="37" y="54"/>
                          </a:lnTo>
                          <a:lnTo>
                            <a:pt x="38" y="46"/>
                          </a:lnTo>
                          <a:lnTo>
                            <a:pt x="40" y="43"/>
                          </a:lnTo>
                          <a:lnTo>
                            <a:pt x="39" y="38"/>
                          </a:lnTo>
                          <a:lnTo>
                            <a:pt x="26" y="40"/>
                          </a:lnTo>
                          <a:lnTo>
                            <a:pt x="16" y="49"/>
                          </a:lnTo>
                          <a:lnTo>
                            <a:pt x="16" y="52"/>
                          </a:lnTo>
                          <a:lnTo>
                            <a:pt x="13" y="58"/>
                          </a:lnTo>
                          <a:lnTo>
                            <a:pt x="7" y="59"/>
                          </a:lnTo>
                          <a:lnTo>
                            <a:pt x="4" y="56"/>
                          </a:lnTo>
                          <a:lnTo>
                            <a:pt x="7" y="51"/>
                          </a:lnTo>
                          <a:lnTo>
                            <a:pt x="8" y="46"/>
                          </a:lnTo>
                          <a:lnTo>
                            <a:pt x="9" y="45"/>
                          </a:lnTo>
                          <a:lnTo>
                            <a:pt x="9" y="41"/>
                          </a:lnTo>
                          <a:lnTo>
                            <a:pt x="15" y="32"/>
                          </a:lnTo>
                          <a:lnTo>
                            <a:pt x="19" y="32"/>
                          </a:lnTo>
                          <a:lnTo>
                            <a:pt x="24" y="33"/>
                          </a:lnTo>
                          <a:lnTo>
                            <a:pt x="28" y="30"/>
                          </a:lnTo>
                          <a:lnTo>
                            <a:pt x="31" y="29"/>
                          </a:lnTo>
                          <a:lnTo>
                            <a:pt x="32" y="26"/>
                          </a:lnTo>
                          <a:lnTo>
                            <a:pt x="21" y="24"/>
                          </a:lnTo>
                          <a:lnTo>
                            <a:pt x="22" y="14"/>
                          </a:lnTo>
                          <a:lnTo>
                            <a:pt x="18" y="14"/>
                          </a:lnTo>
                          <a:lnTo>
                            <a:pt x="10" y="14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67" name="Google Shape;267;p4"/>
                    <p:cNvSpPr/>
                    <p:nvPr/>
                  </p:nvSpPr>
                  <p:spPr>
                    <a:xfrm>
                      <a:off x="1610" y="2358"/>
                      <a:ext cx="23" cy="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" h="16" extrusionOk="0">
                          <a:moveTo>
                            <a:pt x="0" y="9"/>
                          </a:moveTo>
                          <a:lnTo>
                            <a:pt x="12" y="15"/>
                          </a:lnTo>
                          <a:lnTo>
                            <a:pt x="22" y="1"/>
                          </a:lnTo>
                          <a:lnTo>
                            <a:pt x="12" y="0"/>
                          </a:lnTo>
                          <a:lnTo>
                            <a:pt x="8" y="3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68" name="Google Shape;268;p4"/>
                    <p:cNvSpPr/>
                    <p:nvPr/>
                  </p:nvSpPr>
                  <p:spPr>
                    <a:xfrm>
                      <a:off x="1642" y="2353"/>
                      <a:ext cx="20" cy="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" h="16" extrusionOk="0">
                          <a:moveTo>
                            <a:pt x="0" y="11"/>
                          </a:moveTo>
                          <a:lnTo>
                            <a:pt x="11" y="15"/>
                          </a:lnTo>
                          <a:lnTo>
                            <a:pt x="19" y="2"/>
                          </a:lnTo>
                          <a:lnTo>
                            <a:pt x="14" y="0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grpSp>
                <p:nvGrpSpPr>
                  <p:cNvPr id="269" name="Google Shape;269;p4"/>
                  <p:cNvGrpSpPr/>
                  <p:nvPr/>
                </p:nvGrpSpPr>
                <p:grpSpPr>
                  <a:xfrm>
                    <a:off x="1813" y="1824"/>
                    <a:ext cx="19" cy="31"/>
                    <a:chOff x="1813" y="1824"/>
                    <a:chExt cx="19" cy="31"/>
                  </a:xfrm>
                </p:grpSpPr>
                <p:sp>
                  <p:nvSpPr>
                    <p:cNvPr id="270" name="Google Shape;270;p4"/>
                    <p:cNvSpPr/>
                    <p:nvPr/>
                  </p:nvSpPr>
                  <p:spPr>
                    <a:xfrm>
                      <a:off x="1813" y="1839"/>
                      <a:ext cx="19" cy="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" h="16" extrusionOk="0">
                          <a:moveTo>
                            <a:pt x="0" y="10"/>
                          </a:moveTo>
                          <a:lnTo>
                            <a:pt x="18" y="15"/>
                          </a:lnTo>
                          <a:lnTo>
                            <a:pt x="17" y="7"/>
                          </a:lnTo>
                          <a:lnTo>
                            <a:pt x="17" y="0"/>
                          </a:lnTo>
                          <a:lnTo>
                            <a:pt x="9" y="4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71" name="Google Shape;271;p4"/>
                    <p:cNvSpPr/>
                    <p:nvPr/>
                  </p:nvSpPr>
                  <p:spPr>
                    <a:xfrm>
                      <a:off x="1813" y="1824"/>
                      <a:ext cx="17" cy="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" h="16" extrusionOk="0">
                          <a:moveTo>
                            <a:pt x="0" y="9"/>
                          </a:moveTo>
                          <a:lnTo>
                            <a:pt x="16" y="0"/>
                          </a:lnTo>
                          <a:lnTo>
                            <a:pt x="14" y="15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</p:grpSp>
            <p:grpSp>
              <p:nvGrpSpPr>
                <p:cNvPr id="272" name="Google Shape;272;p4"/>
                <p:cNvGrpSpPr/>
                <p:nvPr/>
              </p:nvGrpSpPr>
              <p:grpSpPr>
                <a:xfrm>
                  <a:off x="2544" y="1412"/>
                  <a:ext cx="1300" cy="1576"/>
                  <a:chOff x="1608" y="1683"/>
                  <a:chExt cx="1061" cy="1345"/>
                </a:xfrm>
              </p:grpSpPr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2088" y="2275"/>
                    <a:ext cx="581" cy="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" h="753" extrusionOk="0">
                        <a:moveTo>
                          <a:pt x="48" y="114"/>
                        </a:moveTo>
                        <a:lnTo>
                          <a:pt x="82" y="102"/>
                        </a:lnTo>
                        <a:lnTo>
                          <a:pt x="97" y="75"/>
                        </a:lnTo>
                        <a:lnTo>
                          <a:pt x="113" y="70"/>
                        </a:lnTo>
                        <a:lnTo>
                          <a:pt x="137" y="52"/>
                        </a:lnTo>
                        <a:lnTo>
                          <a:pt x="160" y="81"/>
                        </a:lnTo>
                        <a:lnTo>
                          <a:pt x="172" y="70"/>
                        </a:lnTo>
                        <a:lnTo>
                          <a:pt x="181" y="73"/>
                        </a:lnTo>
                        <a:lnTo>
                          <a:pt x="191" y="68"/>
                        </a:lnTo>
                        <a:lnTo>
                          <a:pt x="198" y="68"/>
                        </a:lnTo>
                        <a:lnTo>
                          <a:pt x="214" y="70"/>
                        </a:lnTo>
                        <a:lnTo>
                          <a:pt x="233" y="59"/>
                        </a:lnTo>
                        <a:lnTo>
                          <a:pt x="219" y="44"/>
                        </a:lnTo>
                        <a:lnTo>
                          <a:pt x="238" y="26"/>
                        </a:lnTo>
                        <a:lnTo>
                          <a:pt x="253" y="26"/>
                        </a:lnTo>
                        <a:lnTo>
                          <a:pt x="274" y="5"/>
                        </a:lnTo>
                        <a:lnTo>
                          <a:pt x="290" y="5"/>
                        </a:lnTo>
                        <a:lnTo>
                          <a:pt x="297" y="0"/>
                        </a:lnTo>
                        <a:lnTo>
                          <a:pt x="321" y="5"/>
                        </a:lnTo>
                        <a:lnTo>
                          <a:pt x="332" y="13"/>
                        </a:lnTo>
                        <a:lnTo>
                          <a:pt x="340" y="15"/>
                        </a:lnTo>
                        <a:lnTo>
                          <a:pt x="358" y="24"/>
                        </a:lnTo>
                        <a:lnTo>
                          <a:pt x="376" y="31"/>
                        </a:lnTo>
                        <a:lnTo>
                          <a:pt x="391" y="41"/>
                        </a:lnTo>
                        <a:lnTo>
                          <a:pt x="413" y="62"/>
                        </a:lnTo>
                        <a:lnTo>
                          <a:pt x="420" y="75"/>
                        </a:lnTo>
                        <a:lnTo>
                          <a:pt x="443" y="73"/>
                        </a:lnTo>
                        <a:lnTo>
                          <a:pt x="478" y="78"/>
                        </a:lnTo>
                        <a:lnTo>
                          <a:pt x="495" y="88"/>
                        </a:lnTo>
                        <a:lnTo>
                          <a:pt x="532" y="62"/>
                        </a:lnTo>
                        <a:lnTo>
                          <a:pt x="530" y="47"/>
                        </a:lnTo>
                        <a:lnTo>
                          <a:pt x="542" y="31"/>
                        </a:lnTo>
                        <a:lnTo>
                          <a:pt x="556" y="26"/>
                        </a:lnTo>
                        <a:lnTo>
                          <a:pt x="561" y="47"/>
                        </a:lnTo>
                        <a:lnTo>
                          <a:pt x="564" y="75"/>
                        </a:lnTo>
                        <a:lnTo>
                          <a:pt x="571" y="106"/>
                        </a:lnTo>
                        <a:lnTo>
                          <a:pt x="571" y="129"/>
                        </a:lnTo>
                        <a:lnTo>
                          <a:pt x="558" y="149"/>
                        </a:lnTo>
                        <a:lnTo>
                          <a:pt x="574" y="153"/>
                        </a:lnTo>
                        <a:lnTo>
                          <a:pt x="568" y="176"/>
                        </a:lnTo>
                        <a:lnTo>
                          <a:pt x="564" y="205"/>
                        </a:lnTo>
                        <a:lnTo>
                          <a:pt x="556" y="226"/>
                        </a:lnTo>
                        <a:lnTo>
                          <a:pt x="545" y="245"/>
                        </a:lnTo>
                        <a:lnTo>
                          <a:pt x="540" y="257"/>
                        </a:lnTo>
                        <a:lnTo>
                          <a:pt x="542" y="275"/>
                        </a:lnTo>
                        <a:lnTo>
                          <a:pt x="547" y="299"/>
                        </a:lnTo>
                        <a:lnTo>
                          <a:pt x="542" y="315"/>
                        </a:lnTo>
                        <a:lnTo>
                          <a:pt x="545" y="327"/>
                        </a:lnTo>
                        <a:lnTo>
                          <a:pt x="550" y="338"/>
                        </a:lnTo>
                        <a:lnTo>
                          <a:pt x="558" y="354"/>
                        </a:lnTo>
                        <a:lnTo>
                          <a:pt x="580" y="377"/>
                        </a:lnTo>
                        <a:lnTo>
                          <a:pt x="575" y="398"/>
                        </a:lnTo>
                        <a:lnTo>
                          <a:pt x="567" y="437"/>
                        </a:lnTo>
                        <a:lnTo>
                          <a:pt x="555" y="480"/>
                        </a:lnTo>
                        <a:lnTo>
                          <a:pt x="544" y="511"/>
                        </a:lnTo>
                        <a:lnTo>
                          <a:pt x="530" y="546"/>
                        </a:lnTo>
                        <a:lnTo>
                          <a:pt x="512" y="588"/>
                        </a:lnTo>
                        <a:lnTo>
                          <a:pt x="495" y="620"/>
                        </a:lnTo>
                        <a:lnTo>
                          <a:pt x="475" y="655"/>
                        </a:lnTo>
                        <a:lnTo>
                          <a:pt x="458" y="681"/>
                        </a:lnTo>
                        <a:lnTo>
                          <a:pt x="440" y="710"/>
                        </a:lnTo>
                        <a:lnTo>
                          <a:pt x="414" y="741"/>
                        </a:lnTo>
                        <a:lnTo>
                          <a:pt x="392" y="752"/>
                        </a:lnTo>
                        <a:lnTo>
                          <a:pt x="373" y="746"/>
                        </a:lnTo>
                        <a:lnTo>
                          <a:pt x="363" y="722"/>
                        </a:lnTo>
                        <a:lnTo>
                          <a:pt x="368" y="717"/>
                        </a:lnTo>
                        <a:lnTo>
                          <a:pt x="373" y="699"/>
                        </a:lnTo>
                        <a:lnTo>
                          <a:pt x="363" y="689"/>
                        </a:lnTo>
                        <a:lnTo>
                          <a:pt x="363" y="676"/>
                        </a:lnTo>
                        <a:lnTo>
                          <a:pt x="355" y="666"/>
                        </a:lnTo>
                        <a:lnTo>
                          <a:pt x="355" y="632"/>
                        </a:lnTo>
                        <a:lnTo>
                          <a:pt x="345" y="609"/>
                        </a:lnTo>
                        <a:lnTo>
                          <a:pt x="340" y="595"/>
                        </a:lnTo>
                        <a:lnTo>
                          <a:pt x="329" y="582"/>
                        </a:lnTo>
                        <a:lnTo>
                          <a:pt x="314" y="567"/>
                        </a:lnTo>
                        <a:lnTo>
                          <a:pt x="326" y="544"/>
                        </a:lnTo>
                        <a:lnTo>
                          <a:pt x="329" y="525"/>
                        </a:lnTo>
                        <a:lnTo>
                          <a:pt x="329" y="514"/>
                        </a:lnTo>
                        <a:lnTo>
                          <a:pt x="340" y="506"/>
                        </a:lnTo>
                        <a:lnTo>
                          <a:pt x="335" y="491"/>
                        </a:lnTo>
                        <a:lnTo>
                          <a:pt x="332" y="470"/>
                        </a:lnTo>
                        <a:lnTo>
                          <a:pt x="326" y="450"/>
                        </a:lnTo>
                        <a:lnTo>
                          <a:pt x="274" y="408"/>
                        </a:lnTo>
                        <a:lnTo>
                          <a:pt x="269" y="395"/>
                        </a:lnTo>
                        <a:lnTo>
                          <a:pt x="274" y="366"/>
                        </a:lnTo>
                        <a:lnTo>
                          <a:pt x="261" y="354"/>
                        </a:lnTo>
                        <a:lnTo>
                          <a:pt x="248" y="361"/>
                        </a:lnTo>
                        <a:lnTo>
                          <a:pt x="222" y="364"/>
                        </a:lnTo>
                        <a:lnTo>
                          <a:pt x="213" y="351"/>
                        </a:lnTo>
                        <a:lnTo>
                          <a:pt x="196" y="366"/>
                        </a:lnTo>
                        <a:lnTo>
                          <a:pt x="189" y="382"/>
                        </a:lnTo>
                        <a:lnTo>
                          <a:pt x="170" y="382"/>
                        </a:lnTo>
                        <a:lnTo>
                          <a:pt x="158" y="392"/>
                        </a:lnTo>
                        <a:lnTo>
                          <a:pt x="139" y="392"/>
                        </a:lnTo>
                        <a:lnTo>
                          <a:pt x="118" y="408"/>
                        </a:lnTo>
                        <a:lnTo>
                          <a:pt x="92" y="406"/>
                        </a:lnTo>
                        <a:lnTo>
                          <a:pt x="59" y="380"/>
                        </a:lnTo>
                        <a:lnTo>
                          <a:pt x="30" y="359"/>
                        </a:lnTo>
                        <a:lnTo>
                          <a:pt x="16" y="343"/>
                        </a:lnTo>
                        <a:lnTo>
                          <a:pt x="16" y="296"/>
                        </a:lnTo>
                        <a:lnTo>
                          <a:pt x="0" y="283"/>
                        </a:lnTo>
                        <a:lnTo>
                          <a:pt x="0" y="268"/>
                        </a:lnTo>
                        <a:lnTo>
                          <a:pt x="4" y="255"/>
                        </a:lnTo>
                        <a:lnTo>
                          <a:pt x="14" y="237"/>
                        </a:lnTo>
                        <a:lnTo>
                          <a:pt x="6" y="221"/>
                        </a:lnTo>
                        <a:lnTo>
                          <a:pt x="14" y="203"/>
                        </a:lnTo>
                        <a:lnTo>
                          <a:pt x="27" y="195"/>
                        </a:lnTo>
                        <a:lnTo>
                          <a:pt x="38" y="184"/>
                        </a:lnTo>
                        <a:lnTo>
                          <a:pt x="38" y="174"/>
                        </a:lnTo>
                        <a:lnTo>
                          <a:pt x="27" y="167"/>
                        </a:lnTo>
                        <a:lnTo>
                          <a:pt x="27" y="153"/>
                        </a:lnTo>
                        <a:lnTo>
                          <a:pt x="35" y="146"/>
                        </a:lnTo>
                        <a:lnTo>
                          <a:pt x="48" y="114"/>
                        </a:lnTo>
                      </a:path>
                    </a:pathLst>
                  </a:custGeom>
                  <a:solidFill>
                    <a:srgbClr val="D5D1C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Georgia"/>
                      <a:ea typeface="Georgia"/>
                      <a:cs typeface="Georgia"/>
                      <a:sym typeface="Georgia"/>
                    </a:endParaRPr>
                  </a:p>
                </p:txBody>
              </p:sp>
              <p:grpSp>
                <p:nvGrpSpPr>
                  <p:cNvPr id="274" name="Google Shape;274;p4"/>
                  <p:cNvGrpSpPr/>
                  <p:nvPr/>
                </p:nvGrpSpPr>
                <p:grpSpPr>
                  <a:xfrm>
                    <a:off x="2552" y="2551"/>
                    <a:ext cx="66" cy="160"/>
                    <a:chOff x="2552" y="2551"/>
                    <a:chExt cx="66" cy="160"/>
                  </a:xfrm>
                </p:grpSpPr>
                <p:sp>
                  <p:nvSpPr>
                    <p:cNvPr id="275" name="Google Shape;275;p4"/>
                    <p:cNvSpPr/>
                    <p:nvPr/>
                  </p:nvSpPr>
                  <p:spPr>
                    <a:xfrm>
                      <a:off x="2552" y="2551"/>
                      <a:ext cx="27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" h="44" extrusionOk="0">
                          <a:moveTo>
                            <a:pt x="18" y="0"/>
                          </a:moveTo>
                          <a:lnTo>
                            <a:pt x="0" y="13"/>
                          </a:lnTo>
                          <a:lnTo>
                            <a:pt x="8" y="30"/>
                          </a:lnTo>
                          <a:lnTo>
                            <a:pt x="13" y="43"/>
                          </a:lnTo>
                          <a:lnTo>
                            <a:pt x="26" y="34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76" name="Google Shape;276;p4"/>
                    <p:cNvSpPr/>
                    <p:nvPr/>
                  </p:nvSpPr>
                  <p:spPr>
                    <a:xfrm>
                      <a:off x="2597" y="2666"/>
                      <a:ext cx="21" cy="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" h="45" extrusionOk="0">
                          <a:moveTo>
                            <a:pt x="13" y="0"/>
                          </a:moveTo>
                          <a:lnTo>
                            <a:pt x="0" y="8"/>
                          </a:lnTo>
                          <a:lnTo>
                            <a:pt x="3" y="23"/>
                          </a:lnTo>
                          <a:lnTo>
                            <a:pt x="5" y="42"/>
                          </a:lnTo>
                          <a:lnTo>
                            <a:pt x="20" y="44"/>
                          </a:lnTo>
                          <a:lnTo>
                            <a:pt x="20" y="3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1608" y="1683"/>
                    <a:ext cx="1003" cy="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" h="711" extrusionOk="0">
                        <a:moveTo>
                          <a:pt x="488" y="660"/>
                        </a:moveTo>
                        <a:lnTo>
                          <a:pt x="502" y="680"/>
                        </a:lnTo>
                        <a:lnTo>
                          <a:pt x="496" y="692"/>
                        </a:lnTo>
                        <a:lnTo>
                          <a:pt x="503" y="700"/>
                        </a:lnTo>
                        <a:lnTo>
                          <a:pt x="512" y="710"/>
                        </a:lnTo>
                        <a:lnTo>
                          <a:pt x="525" y="707"/>
                        </a:lnTo>
                        <a:lnTo>
                          <a:pt x="537" y="692"/>
                        </a:lnTo>
                        <a:lnTo>
                          <a:pt x="554" y="681"/>
                        </a:lnTo>
                        <a:lnTo>
                          <a:pt x="561" y="673"/>
                        </a:lnTo>
                        <a:lnTo>
                          <a:pt x="558" y="662"/>
                        </a:lnTo>
                        <a:lnTo>
                          <a:pt x="556" y="651"/>
                        </a:lnTo>
                        <a:lnTo>
                          <a:pt x="556" y="639"/>
                        </a:lnTo>
                        <a:lnTo>
                          <a:pt x="564" y="634"/>
                        </a:lnTo>
                        <a:lnTo>
                          <a:pt x="564" y="623"/>
                        </a:lnTo>
                        <a:lnTo>
                          <a:pt x="561" y="616"/>
                        </a:lnTo>
                        <a:lnTo>
                          <a:pt x="566" y="610"/>
                        </a:lnTo>
                        <a:lnTo>
                          <a:pt x="576" y="611"/>
                        </a:lnTo>
                        <a:lnTo>
                          <a:pt x="579" y="605"/>
                        </a:lnTo>
                        <a:lnTo>
                          <a:pt x="579" y="597"/>
                        </a:lnTo>
                        <a:lnTo>
                          <a:pt x="582" y="590"/>
                        </a:lnTo>
                        <a:lnTo>
                          <a:pt x="605" y="593"/>
                        </a:lnTo>
                        <a:lnTo>
                          <a:pt x="612" y="600"/>
                        </a:lnTo>
                        <a:lnTo>
                          <a:pt x="653" y="595"/>
                        </a:lnTo>
                        <a:lnTo>
                          <a:pt x="654" y="587"/>
                        </a:lnTo>
                        <a:lnTo>
                          <a:pt x="642" y="578"/>
                        </a:lnTo>
                        <a:lnTo>
                          <a:pt x="615" y="579"/>
                        </a:lnTo>
                        <a:lnTo>
                          <a:pt x="602" y="578"/>
                        </a:lnTo>
                        <a:lnTo>
                          <a:pt x="598" y="572"/>
                        </a:lnTo>
                        <a:lnTo>
                          <a:pt x="598" y="563"/>
                        </a:lnTo>
                        <a:lnTo>
                          <a:pt x="602" y="557"/>
                        </a:lnTo>
                        <a:lnTo>
                          <a:pt x="612" y="566"/>
                        </a:lnTo>
                        <a:lnTo>
                          <a:pt x="629" y="566"/>
                        </a:lnTo>
                        <a:lnTo>
                          <a:pt x="638" y="567"/>
                        </a:lnTo>
                        <a:lnTo>
                          <a:pt x="649" y="567"/>
                        </a:lnTo>
                        <a:lnTo>
                          <a:pt x="656" y="574"/>
                        </a:lnTo>
                        <a:lnTo>
                          <a:pt x="670" y="580"/>
                        </a:lnTo>
                        <a:lnTo>
                          <a:pt x="680" y="581"/>
                        </a:lnTo>
                        <a:lnTo>
                          <a:pt x="680" y="572"/>
                        </a:lnTo>
                        <a:lnTo>
                          <a:pt x="689" y="567"/>
                        </a:lnTo>
                        <a:lnTo>
                          <a:pt x="685" y="559"/>
                        </a:lnTo>
                        <a:lnTo>
                          <a:pt x="679" y="553"/>
                        </a:lnTo>
                        <a:lnTo>
                          <a:pt x="680" y="546"/>
                        </a:lnTo>
                        <a:lnTo>
                          <a:pt x="683" y="540"/>
                        </a:lnTo>
                        <a:lnTo>
                          <a:pt x="693" y="528"/>
                        </a:lnTo>
                        <a:lnTo>
                          <a:pt x="698" y="535"/>
                        </a:lnTo>
                        <a:lnTo>
                          <a:pt x="693" y="546"/>
                        </a:lnTo>
                        <a:lnTo>
                          <a:pt x="701" y="551"/>
                        </a:lnTo>
                        <a:lnTo>
                          <a:pt x="709" y="553"/>
                        </a:lnTo>
                        <a:lnTo>
                          <a:pt x="717" y="557"/>
                        </a:lnTo>
                        <a:lnTo>
                          <a:pt x="728" y="557"/>
                        </a:lnTo>
                        <a:lnTo>
                          <a:pt x="738" y="556"/>
                        </a:lnTo>
                        <a:lnTo>
                          <a:pt x="741" y="549"/>
                        </a:lnTo>
                        <a:lnTo>
                          <a:pt x="741" y="541"/>
                        </a:lnTo>
                        <a:lnTo>
                          <a:pt x="746" y="535"/>
                        </a:lnTo>
                        <a:lnTo>
                          <a:pt x="756" y="530"/>
                        </a:lnTo>
                        <a:lnTo>
                          <a:pt x="761" y="524"/>
                        </a:lnTo>
                        <a:lnTo>
                          <a:pt x="758" y="517"/>
                        </a:lnTo>
                        <a:lnTo>
                          <a:pt x="762" y="509"/>
                        </a:lnTo>
                        <a:lnTo>
                          <a:pt x="774" y="524"/>
                        </a:lnTo>
                        <a:lnTo>
                          <a:pt x="779" y="534"/>
                        </a:lnTo>
                        <a:lnTo>
                          <a:pt x="782" y="539"/>
                        </a:lnTo>
                        <a:lnTo>
                          <a:pt x="787" y="549"/>
                        </a:lnTo>
                        <a:lnTo>
                          <a:pt x="792" y="556"/>
                        </a:lnTo>
                        <a:lnTo>
                          <a:pt x="791" y="566"/>
                        </a:lnTo>
                        <a:lnTo>
                          <a:pt x="790" y="575"/>
                        </a:lnTo>
                        <a:lnTo>
                          <a:pt x="796" y="584"/>
                        </a:lnTo>
                        <a:lnTo>
                          <a:pt x="805" y="590"/>
                        </a:lnTo>
                        <a:lnTo>
                          <a:pt x="815" y="590"/>
                        </a:lnTo>
                        <a:lnTo>
                          <a:pt x="826" y="588"/>
                        </a:lnTo>
                        <a:lnTo>
                          <a:pt x="844" y="590"/>
                        </a:lnTo>
                        <a:lnTo>
                          <a:pt x="864" y="602"/>
                        </a:lnTo>
                        <a:lnTo>
                          <a:pt x="874" y="600"/>
                        </a:lnTo>
                        <a:lnTo>
                          <a:pt x="883" y="609"/>
                        </a:lnTo>
                        <a:lnTo>
                          <a:pt x="891" y="616"/>
                        </a:lnTo>
                        <a:lnTo>
                          <a:pt x="907" y="623"/>
                        </a:lnTo>
                        <a:lnTo>
                          <a:pt x="918" y="623"/>
                        </a:lnTo>
                        <a:lnTo>
                          <a:pt x="930" y="626"/>
                        </a:lnTo>
                        <a:lnTo>
                          <a:pt x="943" y="636"/>
                        </a:lnTo>
                        <a:lnTo>
                          <a:pt x="962" y="654"/>
                        </a:lnTo>
                        <a:lnTo>
                          <a:pt x="976" y="667"/>
                        </a:lnTo>
                        <a:lnTo>
                          <a:pt x="985" y="651"/>
                        </a:lnTo>
                        <a:lnTo>
                          <a:pt x="989" y="637"/>
                        </a:lnTo>
                        <a:lnTo>
                          <a:pt x="996" y="620"/>
                        </a:lnTo>
                        <a:lnTo>
                          <a:pt x="1000" y="595"/>
                        </a:lnTo>
                        <a:lnTo>
                          <a:pt x="1002" y="568"/>
                        </a:lnTo>
                        <a:lnTo>
                          <a:pt x="998" y="564"/>
                        </a:lnTo>
                        <a:lnTo>
                          <a:pt x="1001" y="533"/>
                        </a:lnTo>
                        <a:lnTo>
                          <a:pt x="1000" y="512"/>
                        </a:lnTo>
                        <a:lnTo>
                          <a:pt x="996" y="500"/>
                        </a:lnTo>
                        <a:lnTo>
                          <a:pt x="996" y="481"/>
                        </a:lnTo>
                        <a:lnTo>
                          <a:pt x="988" y="473"/>
                        </a:lnTo>
                        <a:lnTo>
                          <a:pt x="983" y="464"/>
                        </a:lnTo>
                        <a:lnTo>
                          <a:pt x="978" y="452"/>
                        </a:lnTo>
                        <a:lnTo>
                          <a:pt x="978" y="442"/>
                        </a:lnTo>
                        <a:lnTo>
                          <a:pt x="972" y="435"/>
                        </a:lnTo>
                        <a:lnTo>
                          <a:pt x="961" y="435"/>
                        </a:lnTo>
                        <a:lnTo>
                          <a:pt x="952" y="435"/>
                        </a:lnTo>
                        <a:lnTo>
                          <a:pt x="947" y="443"/>
                        </a:lnTo>
                        <a:lnTo>
                          <a:pt x="940" y="445"/>
                        </a:lnTo>
                        <a:lnTo>
                          <a:pt x="929" y="445"/>
                        </a:lnTo>
                        <a:lnTo>
                          <a:pt x="929" y="460"/>
                        </a:lnTo>
                        <a:lnTo>
                          <a:pt x="933" y="468"/>
                        </a:lnTo>
                        <a:lnTo>
                          <a:pt x="931" y="476"/>
                        </a:lnTo>
                        <a:lnTo>
                          <a:pt x="928" y="486"/>
                        </a:lnTo>
                        <a:lnTo>
                          <a:pt x="919" y="489"/>
                        </a:lnTo>
                        <a:lnTo>
                          <a:pt x="912" y="488"/>
                        </a:lnTo>
                        <a:lnTo>
                          <a:pt x="906" y="485"/>
                        </a:lnTo>
                        <a:lnTo>
                          <a:pt x="901" y="483"/>
                        </a:lnTo>
                        <a:lnTo>
                          <a:pt x="895" y="483"/>
                        </a:lnTo>
                        <a:lnTo>
                          <a:pt x="888" y="482"/>
                        </a:lnTo>
                        <a:lnTo>
                          <a:pt x="880" y="481"/>
                        </a:lnTo>
                        <a:lnTo>
                          <a:pt x="872" y="480"/>
                        </a:lnTo>
                        <a:lnTo>
                          <a:pt x="867" y="470"/>
                        </a:lnTo>
                        <a:lnTo>
                          <a:pt x="877" y="463"/>
                        </a:lnTo>
                        <a:lnTo>
                          <a:pt x="883" y="462"/>
                        </a:lnTo>
                        <a:lnTo>
                          <a:pt x="887" y="465"/>
                        </a:lnTo>
                        <a:lnTo>
                          <a:pt x="894" y="464"/>
                        </a:lnTo>
                        <a:lnTo>
                          <a:pt x="907" y="458"/>
                        </a:lnTo>
                        <a:lnTo>
                          <a:pt x="913" y="446"/>
                        </a:lnTo>
                        <a:lnTo>
                          <a:pt x="921" y="435"/>
                        </a:lnTo>
                        <a:lnTo>
                          <a:pt x="929" y="423"/>
                        </a:lnTo>
                        <a:lnTo>
                          <a:pt x="935" y="414"/>
                        </a:lnTo>
                        <a:lnTo>
                          <a:pt x="942" y="408"/>
                        </a:lnTo>
                        <a:lnTo>
                          <a:pt x="943" y="397"/>
                        </a:lnTo>
                        <a:lnTo>
                          <a:pt x="950" y="375"/>
                        </a:lnTo>
                        <a:lnTo>
                          <a:pt x="919" y="333"/>
                        </a:lnTo>
                        <a:lnTo>
                          <a:pt x="891" y="294"/>
                        </a:lnTo>
                        <a:lnTo>
                          <a:pt x="861" y="261"/>
                        </a:lnTo>
                        <a:lnTo>
                          <a:pt x="831" y="231"/>
                        </a:lnTo>
                        <a:lnTo>
                          <a:pt x="809" y="210"/>
                        </a:lnTo>
                        <a:lnTo>
                          <a:pt x="790" y="193"/>
                        </a:lnTo>
                        <a:lnTo>
                          <a:pt x="765" y="173"/>
                        </a:lnTo>
                        <a:lnTo>
                          <a:pt x="739" y="153"/>
                        </a:lnTo>
                        <a:lnTo>
                          <a:pt x="706" y="130"/>
                        </a:lnTo>
                        <a:lnTo>
                          <a:pt x="679" y="111"/>
                        </a:lnTo>
                        <a:lnTo>
                          <a:pt x="653" y="97"/>
                        </a:lnTo>
                        <a:lnTo>
                          <a:pt x="624" y="83"/>
                        </a:lnTo>
                        <a:lnTo>
                          <a:pt x="590" y="68"/>
                        </a:lnTo>
                        <a:lnTo>
                          <a:pt x="542" y="48"/>
                        </a:lnTo>
                        <a:lnTo>
                          <a:pt x="491" y="31"/>
                        </a:lnTo>
                        <a:lnTo>
                          <a:pt x="447" y="20"/>
                        </a:lnTo>
                        <a:lnTo>
                          <a:pt x="415" y="13"/>
                        </a:lnTo>
                        <a:lnTo>
                          <a:pt x="370" y="7"/>
                        </a:lnTo>
                        <a:lnTo>
                          <a:pt x="314" y="1"/>
                        </a:lnTo>
                        <a:lnTo>
                          <a:pt x="241" y="0"/>
                        </a:lnTo>
                        <a:lnTo>
                          <a:pt x="184" y="4"/>
                        </a:lnTo>
                        <a:lnTo>
                          <a:pt x="179" y="13"/>
                        </a:lnTo>
                        <a:lnTo>
                          <a:pt x="168" y="17"/>
                        </a:lnTo>
                        <a:lnTo>
                          <a:pt x="160" y="20"/>
                        </a:lnTo>
                        <a:lnTo>
                          <a:pt x="145" y="20"/>
                        </a:lnTo>
                        <a:lnTo>
                          <a:pt x="131" y="26"/>
                        </a:lnTo>
                        <a:lnTo>
                          <a:pt x="111" y="28"/>
                        </a:lnTo>
                        <a:lnTo>
                          <a:pt x="99" y="42"/>
                        </a:lnTo>
                        <a:lnTo>
                          <a:pt x="97" y="54"/>
                        </a:lnTo>
                        <a:lnTo>
                          <a:pt x="86" y="68"/>
                        </a:lnTo>
                        <a:lnTo>
                          <a:pt x="73" y="67"/>
                        </a:lnTo>
                        <a:lnTo>
                          <a:pt x="61" y="79"/>
                        </a:lnTo>
                        <a:lnTo>
                          <a:pt x="61" y="62"/>
                        </a:lnTo>
                        <a:lnTo>
                          <a:pt x="72" y="36"/>
                        </a:lnTo>
                        <a:lnTo>
                          <a:pt x="73" y="24"/>
                        </a:lnTo>
                        <a:lnTo>
                          <a:pt x="46" y="32"/>
                        </a:lnTo>
                        <a:lnTo>
                          <a:pt x="26" y="37"/>
                        </a:lnTo>
                        <a:lnTo>
                          <a:pt x="27" y="47"/>
                        </a:lnTo>
                        <a:lnTo>
                          <a:pt x="43" y="59"/>
                        </a:lnTo>
                        <a:lnTo>
                          <a:pt x="41" y="68"/>
                        </a:lnTo>
                        <a:lnTo>
                          <a:pt x="38" y="80"/>
                        </a:lnTo>
                        <a:lnTo>
                          <a:pt x="29" y="90"/>
                        </a:lnTo>
                        <a:lnTo>
                          <a:pt x="16" y="102"/>
                        </a:lnTo>
                        <a:lnTo>
                          <a:pt x="15" y="118"/>
                        </a:lnTo>
                        <a:lnTo>
                          <a:pt x="9" y="133"/>
                        </a:lnTo>
                        <a:lnTo>
                          <a:pt x="11" y="146"/>
                        </a:lnTo>
                        <a:lnTo>
                          <a:pt x="27" y="144"/>
                        </a:lnTo>
                        <a:lnTo>
                          <a:pt x="26" y="163"/>
                        </a:lnTo>
                        <a:lnTo>
                          <a:pt x="12" y="171"/>
                        </a:lnTo>
                        <a:lnTo>
                          <a:pt x="0" y="183"/>
                        </a:lnTo>
                        <a:lnTo>
                          <a:pt x="14" y="197"/>
                        </a:lnTo>
                        <a:lnTo>
                          <a:pt x="30" y="181"/>
                        </a:lnTo>
                        <a:lnTo>
                          <a:pt x="38" y="180"/>
                        </a:lnTo>
                        <a:lnTo>
                          <a:pt x="53" y="177"/>
                        </a:lnTo>
                        <a:lnTo>
                          <a:pt x="63" y="172"/>
                        </a:lnTo>
                        <a:lnTo>
                          <a:pt x="73" y="171"/>
                        </a:lnTo>
                        <a:lnTo>
                          <a:pt x="86" y="159"/>
                        </a:lnTo>
                        <a:lnTo>
                          <a:pt x="97" y="143"/>
                        </a:lnTo>
                        <a:lnTo>
                          <a:pt x="108" y="140"/>
                        </a:lnTo>
                        <a:lnTo>
                          <a:pt x="119" y="135"/>
                        </a:lnTo>
                        <a:lnTo>
                          <a:pt x="134" y="132"/>
                        </a:lnTo>
                        <a:lnTo>
                          <a:pt x="139" y="135"/>
                        </a:lnTo>
                        <a:lnTo>
                          <a:pt x="149" y="133"/>
                        </a:lnTo>
                        <a:lnTo>
                          <a:pt x="156" y="130"/>
                        </a:lnTo>
                        <a:lnTo>
                          <a:pt x="175" y="130"/>
                        </a:lnTo>
                        <a:lnTo>
                          <a:pt x="180" y="132"/>
                        </a:lnTo>
                        <a:lnTo>
                          <a:pt x="200" y="134"/>
                        </a:lnTo>
                        <a:lnTo>
                          <a:pt x="212" y="130"/>
                        </a:lnTo>
                        <a:lnTo>
                          <a:pt x="223" y="120"/>
                        </a:lnTo>
                        <a:lnTo>
                          <a:pt x="239" y="122"/>
                        </a:lnTo>
                        <a:lnTo>
                          <a:pt x="253" y="120"/>
                        </a:lnTo>
                        <a:lnTo>
                          <a:pt x="261" y="120"/>
                        </a:lnTo>
                        <a:lnTo>
                          <a:pt x="260" y="133"/>
                        </a:lnTo>
                        <a:lnTo>
                          <a:pt x="265" y="138"/>
                        </a:lnTo>
                        <a:lnTo>
                          <a:pt x="274" y="143"/>
                        </a:lnTo>
                        <a:lnTo>
                          <a:pt x="284" y="136"/>
                        </a:lnTo>
                        <a:lnTo>
                          <a:pt x="295" y="141"/>
                        </a:lnTo>
                        <a:lnTo>
                          <a:pt x="306" y="147"/>
                        </a:lnTo>
                        <a:lnTo>
                          <a:pt x="320" y="150"/>
                        </a:lnTo>
                        <a:lnTo>
                          <a:pt x="342" y="153"/>
                        </a:lnTo>
                        <a:lnTo>
                          <a:pt x="316" y="156"/>
                        </a:lnTo>
                        <a:lnTo>
                          <a:pt x="306" y="159"/>
                        </a:lnTo>
                        <a:lnTo>
                          <a:pt x="301" y="165"/>
                        </a:lnTo>
                        <a:lnTo>
                          <a:pt x="310" y="182"/>
                        </a:lnTo>
                        <a:lnTo>
                          <a:pt x="318" y="191"/>
                        </a:lnTo>
                        <a:lnTo>
                          <a:pt x="335" y="189"/>
                        </a:lnTo>
                        <a:lnTo>
                          <a:pt x="347" y="193"/>
                        </a:lnTo>
                        <a:lnTo>
                          <a:pt x="363" y="200"/>
                        </a:lnTo>
                        <a:lnTo>
                          <a:pt x="379" y="201"/>
                        </a:lnTo>
                        <a:lnTo>
                          <a:pt x="389" y="201"/>
                        </a:lnTo>
                        <a:lnTo>
                          <a:pt x="412" y="187"/>
                        </a:lnTo>
                        <a:lnTo>
                          <a:pt x="418" y="188"/>
                        </a:lnTo>
                        <a:lnTo>
                          <a:pt x="405" y="201"/>
                        </a:lnTo>
                        <a:lnTo>
                          <a:pt x="418" y="216"/>
                        </a:lnTo>
                        <a:lnTo>
                          <a:pt x="444" y="210"/>
                        </a:lnTo>
                        <a:lnTo>
                          <a:pt x="448" y="207"/>
                        </a:lnTo>
                        <a:lnTo>
                          <a:pt x="448" y="196"/>
                        </a:lnTo>
                        <a:lnTo>
                          <a:pt x="458" y="201"/>
                        </a:lnTo>
                        <a:lnTo>
                          <a:pt x="475" y="213"/>
                        </a:lnTo>
                        <a:lnTo>
                          <a:pt x="458" y="211"/>
                        </a:lnTo>
                        <a:lnTo>
                          <a:pt x="454" y="214"/>
                        </a:lnTo>
                        <a:lnTo>
                          <a:pt x="447" y="217"/>
                        </a:lnTo>
                        <a:lnTo>
                          <a:pt x="438" y="220"/>
                        </a:lnTo>
                        <a:lnTo>
                          <a:pt x="428" y="221"/>
                        </a:lnTo>
                        <a:lnTo>
                          <a:pt x="418" y="228"/>
                        </a:lnTo>
                        <a:lnTo>
                          <a:pt x="428" y="234"/>
                        </a:lnTo>
                        <a:lnTo>
                          <a:pt x="461" y="233"/>
                        </a:lnTo>
                        <a:lnTo>
                          <a:pt x="458" y="245"/>
                        </a:lnTo>
                        <a:lnTo>
                          <a:pt x="454" y="260"/>
                        </a:lnTo>
                        <a:lnTo>
                          <a:pt x="464" y="262"/>
                        </a:lnTo>
                        <a:lnTo>
                          <a:pt x="471" y="268"/>
                        </a:lnTo>
                        <a:lnTo>
                          <a:pt x="475" y="284"/>
                        </a:lnTo>
                        <a:lnTo>
                          <a:pt x="481" y="292"/>
                        </a:lnTo>
                        <a:lnTo>
                          <a:pt x="480" y="299"/>
                        </a:lnTo>
                        <a:lnTo>
                          <a:pt x="480" y="311"/>
                        </a:lnTo>
                        <a:lnTo>
                          <a:pt x="511" y="338"/>
                        </a:lnTo>
                        <a:lnTo>
                          <a:pt x="509" y="348"/>
                        </a:lnTo>
                        <a:lnTo>
                          <a:pt x="504" y="353"/>
                        </a:lnTo>
                        <a:lnTo>
                          <a:pt x="498" y="350"/>
                        </a:lnTo>
                        <a:lnTo>
                          <a:pt x="491" y="347"/>
                        </a:lnTo>
                        <a:lnTo>
                          <a:pt x="486" y="348"/>
                        </a:lnTo>
                        <a:lnTo>
                          <a:pt x="482" y="348"/>
                        </a:lnTo>
                        <a:lnTo>
                          <a:pt x="493" y="336"/>
                        </a:lnTo>
                        <a:lnTo>
                          <a:pt x="491" y="327"/>
                        </a:lnTo>
                        <a:lnTo>
                          <a:pt x="481" y="324"/>
                        </a:lnTo>
                        <a:lnTo>
                          <a:pt x="475" y="325"/>
                        </a:lnTo>
                        <a:lnTo>
                          <a:pt x="469" y="327"/>
                        </a:lnTo>
                        <a:lnTo>
                          <a:pt x="459" y="333"/>
                        </a:lnTo>
                        <a:lnTo>
                          <a:pt x="454" y="338"/>
                        </a:lnTo>
                        <a:lnTo>
                          <a:pt x="441" y="340"/>
                        </a:lnTo>
                        <a:lnTo>
                          <a:pt x="431" y="340"/>
                        </a:lnTo>
                        <a:lnTo>
                          <a:pt x="433" y="350"/>
                        </a:lnTo>
                        <a:lnTo>
                          <a:pt x="433" y="364"/>
                        </a:lnTo>
                        <a:lnTo>
                          <a:pt x="431" y="376"/>
                        </a:lnTo>
                        <a:lnTo>
                          <a:pt x="434" y="388"/>
                        </a:lnTo>
                        <a:lnTo>
                          <a:pt x="438" y="397"/>
                        </a:lnTo>
                        <a:lnTo>
                          <a:pt x="437" y="406"/>
                        </a:lnTo>
                        <a:lnTo>
                          <a:pt x="441" y="413"/>
                        </a:lnTo>
                        <a:lnTo>
                          <a:pt x="449" y="418"/>
                        </a:lnTo>
                        <a:lnTo>
                          <a:pt x="448" y="426"/>
                        </a:lnTo>
                        <a:lnTo>
                          <a:pt x="458" y="431"/>
                        </a:lnTo>
                        <a:lnTo>
                          <a:pt x="452" y="443"/>
                        </a:lnTo>
                        <a:lnTo>
                          <a:pt x="454" y="458"/>
                        </a:lnTo>
                        <a:lnTo>
                          <a:pt x="460" y="468"/>
                        </a:lnTo>
                        <a:lnTo>
                          <a:pt x="472" y="485"/>
                        </a:lnTo>
                        <a:lnTo>
                          <a:pt x="478" y="485"/>
                        </a:lnTo>
                        <a:lnTo>
                          <a:pt x="486" y="488"/>
                        </a:lnTo>
                        <a:lnTo>
                          <a:pt x="496" y="476"/>
                        </a:lnTo>
                        <a:lnTo>
                          <a:pt x="504" y="469"/>
                        </a:lnTo>
                        <a:lnTo>
                          <a:pt x="513" y="479"/>
                        </a:lnTo>
                        <a:lnTo>
                          <a:pt x="521" y="481"/>
                        </a:lnTo>
                        <a:lnTo>
                          <a:pt x="532" y="478"/>
                        </a:lnTo>
                        <a:lnTo>
                          <a:pt x="533" y="467"/>
                        </a:lnTo>
                        <a:lnTo>
                          <a:pt x="522" y="456"/>
                        </a:lnTo>
                        <a:lnTo>
                          <a:pt x="513" y="447"/>
                        </a:lnTo>
                        <a:lnTo>
                          <a:pt x="512" y="438"/>
                        </a:lnTo>
                        <a:lnTo>
                          <a:pt x="502" y="431"/>
                        </a:lnTo>
                        <a:lnTo>
                          <a:pt x="493" y="429"/>
                        </a:lnTo>
                        <a:lnTo>
                          <a:pt x="490" y="415"/>
                        </a:lnTo>
                        <a:lnTo>
                          <a:pt x="486" y="408"/>
                        </a:lnTo>
                        <a:lnTo>
                          <a:pt x="480" y="402"/>
                        </a:lnTo>
                        <a:lnTo>
                          <a:pt x="478" y="387"/>
                        </a:lnTo>
                        <a:lnTo>
                          <a:pt x="481" y="384"/>
                        </a:lnTo>
                        <a:lnTo>
                          <a:pt x="490" y="394"/>
                        </a:lnTo>
                        <a:lnTo>
                          <a:pt x="491" y="402"/>
                        </a:lnTo>
                        <a:lnTo>
                          <a:pt x="498" y="411"/>
                        </a:lnTo>
                        <a:lnTo>
                          <a:pt x="506" y="418"/>
                        </a:lnTo>
                        <a:lnTo>
                          <a:pt x="511" y="423"/>
                        </a:lnTo>
                        <a:lnTo>
                          <a:pt x="516" y="415"/>
                        </a:lnTo>
                        <a:lnTo>
                          <a:pt x="521" y="413"/>
                        </a:lnTo>
                        <a:lnTo>
                          <a:pt x="527" y="411"/>
                        </a:lnTo>
                        <a:lnTo>
                          <a:pt x="530" y="405"/>
                        </a:lnTo>
                        <a:lnTo>
                          <a:pt x="537" y="402"/>
                        </a:lnTo>
                        <a:lnTo>
                          <a:pt x="532" y="411"/>
                        </a:lnTo>
                        <a:lnTo>
                          <a:pt x="535" y="418"/>
                        </a:lnTo>
                        <a:lnTo>
                          <a:pt x="543" y="423"/>
                        </a:lnTo>
                        <a:lnTo>
                          <a:pt x="542" y="431"/>
                        </a:lnTo>
                        <a:lnTo>
                          <a:pt x="535" y="438"/>
                        </a:lnTo>
                        <a:lnTo>
                          <a:pt x="537" y="446"/>
                        </a:lnTo>
                        <a:lnTo>
                          <a:pt x="547" y="452"/>
                        </a:lnTo>
                        <a:lnTo>
                          <a:pt x="554" y="460"/>
                        </a:lnTo>
                        <a:lnTo>
                          <a:pt x="547" y="468"/>
                        </a:lnTo>
                        <a:lnTo>
                          <a:pt x="542" y="478"/>
                        </a:lnTo>
                        <a:lnTo>
                          <a:pt x="543" y="484"/>
                        </a:lnTo>
                        <a:lnTo>
                          <a:pt x="539" y="491"/>
                        </a:lnTo>
                        <a:lnTo>
                          <a:pt x="535" y="500"/>
                        </a:lnTo>
                        <a:lnTo>
                          <a:pt x="530" y="505"/>
                        </a:lnTo>
                        <a:lnTo>
                          <a:pt x="524" y="500"/>
                        </a:lnTo>
                        <a:lnTo>
                          <a:pt x="514" y="500"/>
                        </a:lnTo>
                        <a:lnTo>
                          <a:pt x="510" y="493"/>
                        </a:lnTo>
                        <a:lnTo>
                          <a:pt x="507" y="485"/>
                        </a:lnTo>
                        <a:lnTo>
                          <a:pt x="500" y="483"/>
                        </a:lnTo>
                        <a:lnTo>
                          <a:pt x="498" y="488"/>
                        </a:lnTo>
                        <a:lnTo>
                          <a:pt x="502" y="493"/>
                        </a:lnTo>
                        <a:lnTo>
                          <a:pt x="503" y="501"/>
                        </a:lnTo>
                        <a:lnTo>
                          <a:pt x="503" y="507"/>
                        </a:lnTo>
                        <a:lnTo>
                          <a:pt x="510" y="507"/>
                        </a:lnTo>
                        <a:lnTo>
                          <a:pt x="514" y="509"/>
                        </a:lnTo>
                        <a:lnTo>
                          <a:pt x="514" y="517"/>
                        </a:lnTo>
                        <a:lnTo>
                          <a:pt x="509" y="527"/>
                        </a:lnTo>
                        <a:lnTo>
                          <a:pt x="511" y="540"/>
                        </a:lnTo>
                        <a:lnTo>
                          <a:pt x="507" y="556"/>
                        </a:lnTo>
                        <a:lnTo>
                          <a:pt x="510" y="572"/>
                        </a:lnTo>
                        <a:lnTo>
                          <a:pt x="507" y="580"/>
                        </a:lnTo>
                        <a:lnTo>
                          <a:pt x="498" y="588"/>
                        </a:lnTo>
                        <a:lnTo>
                          <a:pt x="498" y="595"/>
                        </a:lnTo>
                        <a:lnTo>
                          <a:pt x="503" y="605"/>
                        </a:lnTo>
                        <a:lnTo>
                          <a:pt x="512" y="607"/>
                        </a:lnTo>
                        <a:lnTo>
                          <a:pt x="522" y="613"/>
                        </a:lnTo>
                        <a:lnTo>
                          <a:pt x="526" y="623"/>
                        </a:lnTo>
                        <a:lnTo>
                          <a:pt x="522" y="627"/>
                        </a:lnTo>
                        <a:lnTo>
                          <a:pt x="511" y="639"/>
                        </a:lnTo>
                        <a:lnTo>
                          <a:pt x="499" y="645"/>
                        </a:lnTo>
                        <a:lnTo>
                          <a:pt x="488" y="660"/>
                        </a:lnTo>
                      </a:path>
                    </a:pathLst>
                  </a:custGeom>
                  <a:solidFill>
                    <a:srgbClr val="D5D1C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Georgia"/>
                      <a:ea typeface="Georgia"/>
                      <a:cs typeface="Georgia"/>
                      <a:sym typeface="Georgia"/>
                    </a:endParaRPr>
                  </a:p>
                </p:txBody>
              </p:sp>
              <p:grpSp>
                <p:nvGrpSpPr>
                  <p:cNvPr id="278" name="Google Shape;278;p4"/>
                  <p:cNvGrpSpPr/>
                  <p:nvPr/>
                </p:nvGrpSpPr>
                <p:grpSpPr>
                  <a:xfrm>
                    <a:off x="1973" y="1930"/>
                    <a:ext cx="337" cy="379"/>
                    <a:chOff x="1973" y="1930"/>
                    <a:chExt cx="337" cy="379"/>
                  </a:xfrm>
                </p:grpSpPr>
                <p:sp>
                  <p:nvSpPr>
                    <p:cNvPr id="279" name="Google Shape;279;p4"/>
                    <p:cNvSpPr/>
                    <p:nvPr/>
                  </p:nvSpPr>
                  <p:spPr>
                    <a:xfrm>
                      <a:off x="2040" y="2232"/>
                      <a:ext cx="24" cy="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" h="31" extrusionOk="0">
                          <a:moveTo>
                            <a:pt x="2" y="0"/>
                          </a:moveTo>
                          <a:lnTo>
                            <a:pt x="0" y="12"/>
                          </a:lnTo>
                          <a:lnTo>
                            <a:pt x="2" y="25"/>
                          </a:lnTo>
                          <a:lnTo>
                            <a:pt x="9" y="25"/>
                          </a:lnTo>
                          <a:lnTo>
                            <a:pt x="23" y="30"/>
                          </a:lnTo>
                          <a:lnTo>
                            <a:pt x="18" y="18"/>
                          </a:lnTo>
                          <a:lnTo>
                            <a:pt x="20" y="12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80" name="Google Shape;280;p4"/>
                    <p:cNvSpPr/>
                    <p:nvPr/>
                  </p:nvSpPr>
                  <p:spPr>
                    <a:xfrm>
                      <a:off x="2041" y="2196"/>
                      <a:ext cx="62" cy="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" h="76" extrusionOk="0">
                          <a:moveTo>
                            <a:pt x="3" y="0"/>
                          </a:moveTo>
                          <a:lnTo>
                            <a:pt x="21" y="11"/>
                          </a:lnTo>
                          <a:lnTo>
                            <a:pt x="28" y="11"/>
                          </a:lnTo>
                          <a:lnTo>
                            <a:pt x="29" y="21"/>
                          </a:lnTo>
                          <a:lnTo>
                            <a:pt x="36" y="29"/>
                          </a:lnTo>
                          <a:lnTo>
                            <a:pt x="42" y="36"/>
                          </a:lnTo>
                          <a:lnTo>
                            <a:pt x="50" y="35"/>
                          </a:lnTo>
                          <a:lnTo>
                            <a:pt x="59" y="42"/>
                          </a:lnTo>
                          <a:lnTo>
                            <a:pt x="57" y="51"/>
                          </a:lnTo>
                          <a:lnTo>
                            <a:pt x="61" y="56"/>
                          </a:lnTo>
                          <a:lnTo>
                            <a:pt x="50" y="65"/>
                          </a:lnTo>
                          <a:lnTo>
                            <a:pt x="42" y="74"/>
                          </a:lnTo>
                          <a:lnTo>
                            <a:pt x="36" y="75"/>
                          </a:lnTo>
                          <a:lnTo>
                            <a:pt x="34" y="68"/>
                          </a:lnTo>
                          <a:lnTo>
                            <a:pt x="37" y="62"/>
                          </a:lnTo>
                          <a:lnTo>
                            <a:pt x="34" y="54"/>
                          </a:lnTo>
                          <a:lnTo>
                            <a:pt x="34" y="39"/>
                          </a:lnTo>
                          <a:lnTo>
                            <a:pt x="24" y="33"/>
                          </a:lnTo>
                          <a:lnTo>
                            <a:pt x="14" y="32"/>
                          </a:lnTo>
                          <a:lnTo>
                            <a:pt x="13" y="27"/>
                          </a:lnTo>
                          <a:lnTo>
                            <a:pt x="8" y="21"/>
                          </a:lnTo>
                          <a:lnTo>
                            <a:pt x="0" y="16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81" name="Google Shape;281;p4"/>
                    <p:cNvSpPr/>
                    <p:nvPr/>
                  </p:nvSpPr>
                  <p:spPr>
                    <a:xfrm>
                      <a:off x="2192" y="2288"/>
                      <a:ext cx="18" cy="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" h="21" extrusionOk="0">
                          <a:moveTo>
                            <a:pt x="0" y="0"/>
                          </a:moveTo>
                          <a:lnTo>
                            <a:pt x="3" y="18"/>
                          </a:lnTo>
                          <a:lnTo>
                            <a:pt x="17" y="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82" name="Google Shape;282;p4"/>
                    <p:cNvSpPr/>
                    <p:nvPr/>
                  </p:nvSpPr>
                  <p:spPr>
                    <a:xfrm>
                      <a:off x="2236" y="2292"/>
                      <a:ext cx="22" cy="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17" extrusionOk="0">
                          <a:moveTo>
                            <a:pt x="0" y="13"/>
                          </a:moveTo>
                          <a:lnTo>
                            <a:pt x="11" y="0"/>
                          </a:lnTo>
                          <a:lnTo>
                            <a:pt x="21" y="3"/>
                          </a:lnTo>
                          <a:lnTo>
                            <a:pt x="13" y="16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83" name="Google Shape;283;p4"/>
                    <p:cNvSpPr/>
                    <p:nvPr/>
                  </p:nvSpPr>
                  <p:spPr>
                    <a:xfrm>
                      <a:off x="2285" y="2260"/>
                      <a:ext cx="25" cy="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23" extrusionOk="0">
                          <a:moveTo>
                            <a:pt x="0" y="14"/>
                          </a:moveTo>
                          <a:lnTo>
                            <a:pt x="24" y="22"/>
                          </a:lnTo>
                          <a:lnTo>
                            <a:pt x="12" y="0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84" name="Google Shape;284;p4"/>
                    <p:cNvSpPr/>
                    <p:nvPr/>
                  </p:nvSpPr>
                  <p:spPr>
                    <a:xfrm>
                      <a:off x="1973" y="1930"/>
                      <a:ext cx="74" cy="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" h="35" extrusionOk="0">
                          <a:moveTo>
                            <a:pt x="0" y="21"/>
                          </a:moveTo>
                          <a:lnTo>
                            <a:pt x="34" y="23"/>
                          </a:lnTo>
                          <a:lnTo>
                            <a:pt x="44" y="32"/>
                          </a:lnTo>
                          <a:lnTo>
                            <a:pt x="55" y="34"/>
                          </a:lnTo>
                          <a:lnTo>
                            <a:pt x="73" y="27"/>
                          </a:lnTo>
                          <a:lnTo>
                            <a:pt x="62" y="17"/>
                          </a:lnTo>
                          <a:lnTo>
                            <a:pt x="47" y="17"/>
                          </a:lnTo>
                          <a:lnTo>
                            <a:pt x="41" y="0"/>
                          </a:lnTo>
                          <a:lnTo>
                            <a:pt x="29" y="3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sp>
                <p:nvSpPr>
                  <p:cNvPr id="285" name="Google Shape;285;p4"/>
                  <p:cNvSpPr/>
                  <p:nvPr/>
                </p:nvSpPr>
                <p:spPr>
                  <a:xfrm>
                    <a:off x="2298" y="2018"/>
                    <a:ext cx="116" cy="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" h="80" extrusionOk="0">
                        <a:moveTo>
                          <a:pt x="111" y="49"/>
                        </a:moveTo>
                        <a:lnTo>
                          <a:pt x="115" y="72"/>
                        </a:lnTo>
                        <a:lnTo>
                          <a:pt x="103" y="77"/>
                        </a:lnTo>
                        <a:lnTo>
                          <a:pt x="88" y="79"/>
                        </a:lnTo>
                        <a:lnTo>
                          <a:pt x="77" y="72"/>
                        </a:lnTo>
                        <a:lnTo>
                          <a:pt x="69" y="63"/>
                        </a:lnTo>
                        <a:lnTo>
                          <a:pt x="63" y="56"/>
                        </a:lnTo>
                        <a:lnTo>
                          <a:pt x="47" y="59"/>
                        </a:lnTo>
                        <a:lnTo>
                          <a:pt x="33" y="60"/>
                        </a:lnTo>
                        <a:lnTo>
                          <a:pt x="22" y="56"/>
                        </a:lnTo>
                        <a:lnTo>
                          <a:pt x="16" y="46"/>
                        </a:lnTo>
                        <a:lnTo>
                          <a:pt x="0" y="45"/>
                        </a:lnTo>
                        <a:lnTo>
                          <a:pt x="1" y="36"/>
                        </a:lnTo>
                        <a:lnTo>
                          <a:pt x="4" y="28"/>
                        </a:lnTo>
                        <a:lnTo>
                          <a:pt x="1" y="19"/>
                        </a:lnTo>
                        <a:lnTo>
                          <a:pt x="3" y="13"/>
                        </a:lnTo>
                        <a:lnTo>
                          <a:pt x="6" y="7"/>
                        </a:lnTo>
                        <a:lnTo>
                          <a:pt x="16" y="0"/>
                        </a:lnTo>
                        <a:lnTo>
                          <a:pt x="27" y="2"/>
                        </a:lnTo>
                        <a:lnTo>
                          <a:pt x="27" y="12"/>
                        </a:lnTo>
                        <a:lnTo>
                          <a:pt x="26" y="19"/>
                        </a:lnTo>
                        <a:lnTo>
                          <a:pt x="30" y="23"/>
                        </a:lnTo>
                        <a:lnTo>
                          <a:pt x="37" y="25"/>
                        </a:lnTo>
                        <a:lnTo>
                          <a:pt x="43" y="28"/>
                        </a:lnTo>
                        <a:lnTo>
                          <a:pt x="50" y="25"/>
                        </a:lnTo>
                        <a:lnTo>
                          <a:pt x="55" y="25"/>
                        </a:lnTo>
                        <a:lnTo>
                          <a:pt x="60" y="18"/>
                        </a:lnTo>
                        <a:lnTo>
                          <a:pt x="66" y="20"/>
                        </a:lnTo>
                        <a:lnTo>
                          <a:pt x="71" y="28"/>
                        </a:lnTo>
                        <a:lnTo>
                          <a:pt x="71" y="33"/>
                        </a:lnTo>
                        <a:lnTo>
                          <a:pt x="81" y="33"/>
                        </a:lnTo>
                        <a:lnTo>
                          <a:pt x="94" y="31"/>
                        </a:lnTo>
                        <a:lnTo>
                          <a:pt x="99" y="35"/>
                        </a:lnTo>
                        <a:lnTo>
                          <a:pt x="111" y="49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Georgia"/>
                      <a:ea typeface="Georgia"/>
                      <a:cs typeface="Georgia"/>
                      <a:sym typeface="Georgia"/>
                    </a:endParaRPr>
                  </a:p>
                </p:txBody>
              </p:sp>
            </p:grpSp>
          </p:grpSp>
        </p:grpSp>
        <p:sp>
          <p:nvSpPr>
            <p:cNvPr id="286" name="Google Shape;286;p4"/>
            <p:cNvSpPr/>
            <p:nvPr/>
          </p:nvSpPr>
          <p:spPr>
            <a:xfrm>
              <a:off x="912154" y="2299422"/>
              <a:ext cx="3740763" cy="3743883"/>
            </a:xfrm>
            <a:prstGeom prst="ellipse">
              <a:avLst/>
            </a:prstGeom>
            <a:noFill/>
            <a:ln w="9525" cap="flat" cmpd="sng">
              <a:solidFill>
                <a:srgbClr val="968C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54000" rIns="54000" bIns="54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87" name="Google Shape;287;p4"/>
          <p:cNvSpPr/>
          <p:nvPr/>
        </p:nvSpPr>
        <p:spPr>
          <a:xfrm>
            <a:off x="1120774" y="4908015"/>
            <a:ext cx="77708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36550" marR="0" lvl="0" indent="-3365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600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-</a:t>
            </a:r>
            <a:r>
              <a:rPr lang="en-US" sz="1600" b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Serious developmental hurdle says International Diabetes Federation: </a:t>
            </a:r>
            <a:br>
              <a:rPr lang="en-US" sz="1200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</a:br>
            <a:r>
              <a:rPr lang="en-US" sz="1800" b="1" i="1" dirty="0">
                <a:solidFill>
                  <a:srgbClr val="E5193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25% </a:t>
            </a: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of a poor Indian family’s income spent on care for one person with diabetes. </a:t>
            </a:r>
            <a:endParaRPr dirty="0">
              <a:latin typeface="Montserrat" pitchFamily="2" charset="77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1173638" y="4301781"/>
            <a:ext cx="6761163" cy="62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- The World Economic Forum estimates staggering impact:</a:t>
            </a:r>
            <a:br>
              <a:rPr lang="en-US" sz="1200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</a:b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Cumulative economic output loss from NCDs (including mental health) in 20 </a:t>
            </a:r>
            <a:r>
              <a:rPr lang="en-US" sz="1200" i="1" dirty="0" err="1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yrs</a:t>
            </a: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 = </a:t>
            </a:r>
            <a:endParaRPr sz="1200" dirty="0">
              <a:latin typeface="Montserrat" pitchFamily="2" charset="77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396273" y="5611840"/>
            <a:ext cx="7427912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36550" marR="0" lvl="0" indent="-3365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- </a:t>
            </a:r>
            <a:r>
              <a:rPr lang="en-US" sz="1200" b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Arogya’s 10,000 women’s survey confirms:</a:t>
            </a:r>
            <a:br>
              <a:rPr lang="en-US" sz="1200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</a:br>
            <a:r>
              <a:rPr lang="en-US" sz="1200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                     - </a:t>
            </a:r>
            <a:r>
              <a:rPr lang="en-US" sz="1800" b="1" i="1" dirty="0">
                <a:solidFill>
                  <a:srgbClr val="E5193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25% </a:t>
            </a: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women spend </a:t>
            </a:r>
            <a:r>
              <a:rPr lang="en-US" sz="1800" b="1" i="1" dirty="0">
                <a:solidFill>
                  <a:srgbClr val="E5193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25% </a:t>
            </a: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of household income on NCDs.  </a:t>
            </a:r>
            <a:endParaRPr sz="1200" dirty="0">
              <a:latin typeface="Montserrat" pitchFamily="2" charset="77"/>
            </a:endParaRPr>
          </a:p>
          <a:p>
            <a:pPr marL="336550" marR="0" lvl="0" indent="-3365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                             - Shockingly, </a:t>
            </a:r>
            <a:r>
              <a:rPr lang="en-US" sz="1800" b="1" i="1" dirty="0">
                <a:solidFill>
                  <a:srgbClr val="E5193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7% </a:t>
            </a: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spend </a:t>
            </a:r>
            <a:r>
              <a:rPr lang="en-US" sz="1800" b="1" i="1" dirty="0">
                <a:solidFill>
                  <a:srgbClr val="E5193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50%</a:t>
            </a:r>
            <a:r>
              <a:rPr lang="en-US" sz="2000" i="1" dirty="0">
                <a:solidFill>
                  <a:srgbClr val="E5193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>
                <a:solidFill>
                  <a:srgbClr val="70382D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of household income on NCDs</a:t>
            </a:r>
            <a:r>
              <a:rPr lang="en-US" sz="1400" i="1" dirty="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/>
          </a:p>
        </p:txBody>
      </p:sp>
      <p:sp>
        <p:nvSpPr>
          <p:cNvPr id="290" name="Google Shape;290;p4"/>
          <p:cNvSpPr/>
          <p:nvPr/>
        </p:nvSpPr>
        <p:spPr>
          <a:xfrm>
            <a:off x="-24510" y="3780273"/>
            <a:ext cx="9144000" cy="369887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Devastating Economic Impact</a:t>
            </a:r>
            <a:endParaRPr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-24510" y="1279306"/>
            <a:ext cx="9144000" cy="369887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Alarming Disease Burden in India</a:t>
            </a:r>
            <a:endParaRPr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7775574" y="4298525"/>
            <a:ext cx="1343915" cy="1006129"/>
          </a:xfrm>
          <a:prstGeom prst="ellipse">
            <a:avLst/>
          </a:prstGeom>
          <a:solidFill>
            <a:srgbClr val="E51937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$47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trillion</a:t>
            </a:r>
            <a:endParaRPr dirty="0"/>
          </a:p>
        </p:txBody>
      </p:sp>
      <p:sp>
        <p:nvSpPr>
          <p:cNvPr id="293" name="Google Shape;293;p4"/>
          <p:cNvSpPr/>
          <p:nvPr/>
        </p:nvSpPr>
        <p:spPr>
          <a:xfrm>
            <a:off x="7607300" y="1614440"/>
            <a:ext cx="1173320" cy="1329682"/>
          </a:xfrm>
          <a:custGeom>
            <a:avLst/>
            <a:gdLst/>
            <a:ahLst/>
            <a:cxnLst/>
            <a:rect l="l" t="t" r="r" b="b"/>
            <a:pathLst>
              <a:path w="354" h="314" extrusionOk="0">
                <a:moveTo>
                  <a:pt x="352" y="278"/>
                </a:moveTo>
                <a:lnTo>
                  <a:pt x="198" y="12"/>
                </a:lnTo>
                <a:lnTo>
                  <a:pt x="194" y="8"/>
                </a:lnTo>
                <a:lnTo>
                  <a:pt x="190" y="4"/>
                </a:lnTo>
                <a:lnTo>
                  <a:pt x="184" y="0"/>
                </a:lnTo>
                <a:lnTo>
                  <a:pt x="178" y="0"/>
                </a:lnTo>
                <a:lnTo>
                  <a:pt x="172" y="0"/>
                </a:lnTo>
                <a:lnTo>
                  <a:pt x="166" y="4"/>
                </a:lnTo>
                <a:lnTo>
                  <a:pt x="162" y="8"/>
                </a:lnTo>
                <a:lnTo>
                  <a:pt x="158" y="12"/>
                </a:lnTo>
                <a:lnTo>
                  <a:pt x="4" y="278"/>
                </a:lnTo>
                <a:lnTo>
                  <a:pt x="2" y="282"/>
                </a:lnTo>
                <a:lnTo>
                  <a:pt x="0" y="290"/>
                </a:lnTo>
                <a:lnTo>
                  <a:pt x="2" y="296"/>
                </a:lnTo>
                <a:lnTo>
                  <a:pt x="4" y="302"/>
                </a:lnTo>
                <a:lnTo>
                  <a:pt x="8" y="306"/>
                </a:lnTo>
                <a:lnTo>
                  <a:pt x="12" y="310"/>
                </a:lnTo>
                <a:lnTo>
                  <a:pt x="18" y="312"/>
                </a:lnTo>
                <a:lnTo>
                  <a:pt x="26" y="314"/>
                </a:lnTo>
                <a:lnTo>
                  <a:pt x="330" y="314"/>
                </a:lnTo>
                <a:lnTo>
                  <a:pt x="338" y="312"/>
                </a:lnTo>
                <a:lnTo>
                  <a:pt x="342" y="310"/>
                </a:lnTo>
                <a:lnTo>
                  <a:pt x="348" y="306"/>
                </a:lnTo>
                <a:lnTo>
                  <a:pt x="352" y="302"/>
                </a:lnTo>
                <a:lnTo>
                  <a:pt x="354" y="296"/>
                </a:lnTo>
                <a:lnTo>
                  <a:pt x="354" y="290"/>
                </a:lnTo>
                <a:lnTo>
                  <a:pt x="354" y="282"/>
                </a:lnTo>
                <a:lnTo>
                  <a:pt x="352" y="278"/>
                </a:lnTo>
                <a:close/>
                <a:moveTo>
                  <a:pt x="42" y="280"/>
                </a:moveTo>
                <a:lnTo>
                  <a:pt x="178" y="44"/>
                </a:lnTo>
                <a:lnTo>
                  <a:pt x="314" y="280"/>
                </a:lnTo>
                <a:lnTo>
                  <a:pt x="42" y="280"/>
                </a:lnTo>
                <a:close/>
                <a:moveTo>
                  <a:pt x="160" y="142"/>
                </a:moveTo>
                <a:lnTo>
                  <a:pt x="160" y="142"/>
                </a:lnTo>
                <a:lnTo>
                  <a:pt x="158" y="132"/>
                </a:lnTo>
                <a:lnTo>
                  <a:pt x="160" y="126"/>
                </a:lnTo>
                <a:lnTo>
                  <a:pt x="164" y="122"/>
                </a:lnTo>
                <a:lnTo>
                  <a:pt x="170" y="118"/>
                </a:lnTo>
                <a:lnTo>
                  <a:pt x="178" y="118"/>
                </a:lnTo>
                <a:lnTo>
                  <a:pt x="186" y="118"/>
                </a:lnTo>
                <a:lnTo>
                  <a:pt x="192" y="122"/>
                </a:lnTo>
                <a:lnTo>
                  <a:pt x="196" y="126"/>
                </a:lnTo>
                <a:lnTo>
                  <a:pt x="198" y="132"/>
                </a:lnTo>
                <a:lnTo>
                  <a:pt x="196" y="142"/>
                </a:lnTo>
                <a:lnTo>
                  <a:pt x="184" y="206"/>
                </a:lnTo>
                <a:lnTo>
                  <a:pt x="172" y="206"/>
                </a:lnTo>
                <a:lnTo>
                  <a:pt x="160" y="142"/>
                </a:lnTo>
                <a:close/>
                <a:moveTo>
                  <a:pt x="178" y="218"/>
                </a:moveTo>
                <a:lnTo>
                  <a:pt x="178" y="218"/>
                </a:lnTo>
                <a:lnTo>
                  <a:pt x="186" y="220"/>
                </a:lnTo>
                <a:lnTo>
                  <a:pt x="190" y="224"/>
                </a:lnTo>
                <a:lnTo>
                  <a:pt x="194" y="230"/>
                </a:lnTo>
                <a:lnTo>
                  <a:pt x="196" y="238"/>
                </a:lnTo>
                <a:lnTo>
                  <a:pt x="194" y="244"/>
                </a:lnTo>
                <a:lnTo>
                  <a:pt x="190" y="250"/>
                </a:lnTo>
                <a:lnTo>
                  <a:pt x="186" y="254"/>
                </a:lnTo>
                <a:lnTo>
                  <a:pt x="178" y="256"/>
                </a:lnTo>
                <a:lnTo>
                  <a:pt x="170" y="254"/>
                </a:lnTo>
                <a:lnTo>
                  <a:pt x="166" y="250"/>
                </a:lnTo>
                <a:lnTo>
                  <a:pt x="162" y="244"/>
                </a:lnTo>
                <a:lnTo>
                  <a:pt x="160" y="238"/>
                </a:lnTo>
                <a:lnTo>
                  <a:pt x="162" y="230"/>
                </a:lnTo>
                <a:lnTo>
                  <a:pt x="166" y="224"/>
                </a:lnTo>
                <a:lnTo>
                  <a:pt x="170" y="220"/>
                </a:lnTo>
                <a:lnTo>
                  <a:pt x="178" y="218"/>
                </a:lnTo>
                <a:close/>
              </a:path>
            </a:pathLst>
          </a:custGeom>
          <a:solidFill>
            <a:srgbClr val="7038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1253;p67">
            <a:extLst>
              <a:ext uri="{FF2B5EF4-FFF2-40B4-BE49-F238E27FC236}">
                <a16:creationId xmlns:a16="http://schemas.microsoft.com/office/drawing/2014/main" id="{1F45A8E7-1E97-CE4D-B89F-E304563FFB1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581" y="317961"/>
            <a:ext cx="1530975" cy="5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121;p4">
            <a:extLst>
              <a:ext uri="{FF2B5EF4-FFF2-40B4-BE49-F238E27FC236}">
                <a16:creationId xmlns:a16="http://schemas.microsoft.com/office/drawing/2014/main" id="{F4C692AA-801C-5641-AD04-C49A2A1D2D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1144" y="139323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Arial"/>
              <a:buNone/>
            </a:pPr>
            <a:br>
              <a:rPr lang="en-US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</a:b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- </a:t>
            </a:r>
            <a:r>
              <a:rPr lang="en-US" sz="18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&gt;20% 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of population in India has one chronic disease; 10% have more than one</a:t>
            </a:r>
            <a:endParaRPr sz="1200" b="1" dirty="0">
              <a:latin typeface="Montserrat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-  </a:t>
            </a:r>
            <a:r>
              <a:rPr lang="en-US" sz="1600" b="1" i="0" u="none" strike="noStrike" cap="none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50% 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population dies from chronic diseases</a:t>
            </a:r>
            <a:b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</a:b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- </a:t>
            </a:r>
            <a:r>
              <a:rPr lang="en-US" sz="16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70 million 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live with diabetes. Diabetes kills 1 million Indians/</a:t>
            </a:r>
            <a:r>
              <a:rPr lang="en-US" sz="1200" b="1" i="0" u="none" strike="noStrike" cap="none" dirty="0" err="1">
                <a:solidFill>
                  <a:srgbClr val="70382D"/>
                </a:solidFill>
                <a:latin typeface="Montserrat" pitchFamily="2" charset="77"/>
                <a:sym typeface="Arial"/>
              </a:rPr>
              <a:t>yr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 (IDF)</a:t>
            </a:r>
            <a:b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</a:b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- In metros like Chennai, </a:t>
            </a:r>
            <a:r>
              <a:rPr lang="en-US" sz="1600" b="1" i="0" u="none" strike="noStrike" cap="none" dirty="0">
                <a:solidFill>
                  <a:srgbClr val="FDBE57"/>
                </a:solidFill>
                <a:latin typeface="Montserrat" pitchFamily="2" charset="77"/>
                <a:sym typeface="Arial"/>
              </a:rPr>
              <a:t>75% are either diabetic or pre-diabetic </a:t>
            </a:r>
            <a:endParaRPr sz="1200" b="1" i="0" u="none" strike="noStrike" cap="none" dirty="0">
              <a:solidFill>
                <a:srgbClr val="70382D"/>
              </a:solidFill>
              <a:latin typeface="Montserrat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Indians get diabetes </a:t>
            </a:r>
            <a:r>
              <a:rPr lang="en-US" sz="1600" b="1" i="0" u="none" strike="noStrike" cap="none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10 years earlier 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than in the West</a:t>
            </a:r>
            <a:b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</a:b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- 2/3 India’s 1 billion plus people &lt; 35 years old = </a:t>
            </a:r>
            <a:r>
              <a:rPr lang="en-US" sz="16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alarming public health crisis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 </a:t>
            </a:r>
            <a:r>
              <a:rPr lang="en-US" sz="1200" b="1" i="0" u="none" strike="noStrike" cap="none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over next 20 </a:t>
            </a:r>
            <a:r>
              <a:rPr lang="en-US" sz="1200" b="1" i="0" u="none" strike="noStrike" cap="none" dirty="0" err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yrs</a:t>
            </a:r>
            <a:endParaRPr sz="1200" b="1" i="0" u="none" strike="noStrike" cap="none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Arial"/>
              <a:buNone/>
            </a:pPr>
            <a:br>
              <a:rPr lang="en-US" sz="1600" b="0" i="0" u="none" strike="noStrike" cap="none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122;p4">
            <a:extLst>
              <a:ext uri="{FF2B5EF4-FFF2-40B4-BE49-F238E27FC236}">
                <a16:creationId xmlns:a16="http://schemas.microsoft.com/office/drawing/2014/main" id="{0A42E501-A90D-D14C-99DF-4CCCC714EDFF}"/>
              </a:ext>
            </a:extLst>
          </p:cNvPr>
          <p:cNvSpPr txBox="1">
            <a:spLocks/>
          </p:cNvSpPr>
          <p:nvPr/>
        </p:nvSpPr>
        <p:spPr>
          <a:xfrm>
            <a:off x="377402" y="592853"/>
            <a:ext cx="811371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E51937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THE PROBLEM 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961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/>
          <p:nvPr/>
        </p:nvSpPr>
        <p:spPr>
          <a:xfrm>
            <a:off x="8021" y="1274646"/>
            <a:ext cx="9144000" cy="444906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"/>
          <p:cNvSpPr/>
          <p:nvPr/>
        </p:nvSpPr>
        <p:spPr>
          <a:xfrm>
            <a:off x="0" y="1286477"/>
            <a:ext cx="9161899" cy="460727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36550" marR="0" lvl="0" indent="-33655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1" i="1" dirty="0">
                <a:solidFill>
                  <a:schemeClr val="lt1"/>
                </a:solidFill>
                <a:latin typeface="Montserrat" pitchFamily="2" charset="77"/>
                <a:sym typeface="Arial"/>
              </a:rPr>
              <a:t>Compelling Clinical Proof Exists that NCDs Can Be Prevented</a:t>
            </a:r>
            <a:endParaRPr dirty="0">
              <a:latin typeface="Montserrat" pitchFamily="2" charset="77"/>
            </a:endParaRPr>
          </a:p>
        </p:txBody>
      </p:sp>
      <p:grpSp>
        <p:nvGrpSpPr>
          <p:cNvPr id="305" name="Google Shape;305;p5"/>
          <p:cNvGrpSpPr/>
          <p:nvPr/>
        </p:nvGrpSpPr>
        <p:grpSpPr>
          <a:xfrm rot="10800000">
            <a:off x="2173859" y="2667000"/>
            <a:ext cx="1465263" cy="1871024"/>
            <a:chOff x="5706740" y="2989727"/>
            <a:chExt cx="1465263" cy="1871024"/>
          </a:xfrm>
        </p:grpSpPr>
        <p:grpSp>
          <p:nvGrpSpPr>
            <p:cNvPr id="306" name="Google Shape;306;p5"/>
            <p:cNvGrpSpPr/>
            <p:nvPr/>
          </p:nvGrpSpPr>
          <p:grpSpPr>
            <a:xfrm>
              <a:off x="5706740" y="2989727"/>
              <a:ext cx="1465263" cy="1463676"/>
              <a:chOff x="5706740" y="3005138"/>
              <a:chExt cx="1465263" cy="1463676"/>
            </a:xfrm>
          </p:grpSpPr>
          <p:grpSp>
            <p:nvGrpSpPr>
              <p:cNvPr id="307" name="Google Shape;307;p5"/>
              <p:cNvGrpSpPr/>
              <p:nvPr/>
            </p:nvGrpSpPr>
            <p:grpSpPr>
              <a:xfrm>
                <a:off x="5706740" y="3005138"/>
                <a:ext cx="1465263" cy="1463676"/>
                <a:chOff x="5609629" y="3005138"/>
                <a:chExt cx="1465263" cy="1463676"/>
              </a:xfrm>
            </p:grpSpPr>
            <p:sp>
              <p:nvSpPr>
                <p:cNvPr id="308" name="Google Shape;308;p5"/>
                <p:cNvSpPr/>
                <p:nvPr/>
              </p:nvSpPr>
              <p:spPr>
                <a:xfrm>
                  <a:off x="6341467" y="3005138"/>
                  <a:ext cx="519113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7688" extrusionOk="0">
                      <a:moveTo>
                        <a:pt x="0" y="7688"/>
                      </a:moveTo>
                      <a:lnTo>
                        <a:pt x="5437" y="2252"/>
                      </a:lnTo>
                      <a:cubicBezTo>
                        <a:pt x="3995" y="810"/>
                        <a:pt x="2039" y="0"/>
                        <a:pt x="0" y="0"/>
                      </a:cubicBezTo>
                      <a:lnTo>
                        <a:pt x="0" y="7688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6341467" y="3219451"/>
                  <a:ext cx="733425" cy="5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436" extrusionOk="0">
                      <a:moveTo>
                        <a:pt x="0" y="5436"/>
                      </a:moveTo>
                      <a:lnTo>
                        <a:pt x="7689" y="5436"/>
                      </a:lnTo>
                      <a:cubicBezTo>
                        <a:pt x="7689" y="3397"/>
                        <a:pt x="6879" y="1442"/>
                        <a:pt x="5437" y="0"/>
                      </a:cubicBezTo>
                      <a:lnTo>
                        <a:pt x="0" y="5436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6341467" y="3736976"/>
                  <a:ext cx="733425" cy="5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437" extrusionOk="0">
                      <a:moveTo>
                        <a:pt x="0" y="0"/>
                      </a:moveTo>
                      <a:lnTo>
                        <a:pt x="5437" y="5437"/>
                      </a:lnTo>
                      <a:cubicBezTo>
                        <a:pt x="6879" y="3995"/>
                        <a:pt x="7689" y="2039"/>
                        <a:pt x="768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6341467" y="3736976"/>
                  <a:ext cx="519113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7" h="7689" extrusionOk="0">
                      <a:moveTo>
                        <a:pt x="0" y="0"/>
                      </a:moveTo>
                      <a:lnTo>
                        <a:pt x="0" y="7689"/>
                      </a:lnTo>
                      <a:cubicBezTo>
                        <a:pt x="2039" y="7689"/>
                        <a:pt x="3995" y="6879"/>
                        <a:pt x="5437" y="54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5823942" y="3736976"/>
                  <a:ext cx="517525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" h="7689" extrusionOk="0">
                      <a:moveTo>
                        <a:pt x="5436" y="0"/>
                      </a:moveTo>
                      <a:lnTo>
                        <a:pt x="0" y="5437"/>
                      </a:lnTo>
                      <a:cubicBezTo>
                        <a:pt x="1442" y="6879"/>
                        <a:pt x="3397" y="7689"/>
                        <a:pt x="5436" y="7689"/>
                      </a:cubicBezTo>
                      <a:lnTo>
                        <a:pt x="5436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5609629" y="3736976"/>
                  <a:ext cx="731838" cy="5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5437" extrusionOk="0">
                      <a:moveTo>
                        <a:pt x="7688" y="0"/>
                      </a:moveTo>
                      <a:lnTo>
                        <a:pt x="0" y="0"/>
                      </a:lnTo>
                      <a:cubicBezTo>
                        <a:pt x="0" y="2039"/>
                        <a:pt x="810" y="3995"/>
                        <a:pt x="2252" y="5437"/>
                      </a:cubicBezTo>
                      <a:lnTo>
                        <a:pt x="7688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5609629" y="3219451"/>
                  <a:ext cx="731838" cy="5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5436" extrusionOk="0">
                      <a:moveTo>
                        <a:pt x="7688" y="5436"/>
                      </a:moveTo>
                      <a:lnTo>
                        <a:pt x="2252" y="0"/>
                      </a:lnTo>
                      <a:cubicBezTo>
                        <a:pt x="810" y="1442"/>
                        <a:pt x="0" y="3397"/>
                        <a:pt x="0" y="5436"/>
                      </a:cubicBezTo>
                      <a:lnTo>
                        <a:pt x="7688" y="5436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5823942" y="3005138"/>
                  <a:ext cx="517525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" h="7688" extrusionOk="0">
                      <a:moveTo>
                        <a:pt x="5436" y="7688"/>
                      </a:moveTo>
                      <a:lnTo>
                        <a:pt x="5436" y="0"/>
                      </a:lnTo>
                      <a:cubicBezTo>
                        <a:pt x="3397" y="0"/>
                        <a:pt x="1442" y="810"/>
                        <a:pt x="0" y="2252"/>
                      </a:cubicBezTo>
                      <a:lnTo>
                        <a:pt x="5436" y="7688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6" name="Google Shape;316;p5"/>
              <p:cNvSpPr/>
              <p:nvPr/>
            </p:nvSpPr>
            <p:spPr>
              <a:xfrm>
                <a:off x="5899371" y="3196976"/>
                <a:ext cx="1080000" cy="108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10800000">
                <a:off x="6091621" y="3578000"/>
                <a:ext cx="6748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>
                    <a:solidFill>
                      <a:srgbClr val="70382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8o%</a:t>
                </a:r>
                <a:endParaRPr/>
              </a:p>
            </p:txBody>
          </p:sp>
        </p:grpSp>
        <p:sp>
          <p:nvSpPr>
            <p:cNvPr id="318" name="Google Shape;318;p5"/>
            <p:cNvSpPr/>
            <p:nvPr/>
          </p:nvSpPr>
          <p:spPr>
            <a:xfrm>
              <a:off x="6394393" y="4242905"/>
              <a:ext cx="900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319" name="Google Shape;319;p5"/>
            <p:cNvCxnSpPr/>
            <p:nvPr/>
          </p:nvCxnSpPr>
          <p:spPr>
            <a:xfrm>
              <a:off x="6439393" y="4212679"/>
              <a:ext cx="0" cy="648072"/>
            </a:xfrm>
            <a:prstGeom prst="straightConnector1">
              <a:avLst/>
            </a:prstGeom>
            <a:noFill/>
            <a:ln w="53975" cap="rnd" cmpd="sng">
              <a:solidFill>
                <a:srgbClr val="70382D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320" name="Google Shape;320;p5"/>
          <p:cNvGrpSpPr/>
          <p:nvPr/>
        </p:nvGrpSpPr>
        <p:grpSpPr>
          <a:xfrm rot="10800000">
            <a:off x="3686027" y="2667000"/>
            <a:ext cx="1465262" cy="1871024"/>
            <a:chOff x="7218908" y="2989727"/>
            <a:chExt cx="1465262" cy="1871024"/>
          </a:xfrm>
        </p:grpSpPr>
        <p:grpSp>
          <p:nvGrpSpPr>
            <p:cNvPr id="321" name="Google Shape;321;p5"/>
            <p:cNvGrpSpPr/>
            <p:nvPr/>
          </p:nvGrpSpPr>
          <p:grpSpPr>
            <a:xfrm>
              <a:off x="7218908" y="2989727"/>
              <a:ext cx="1465262" cy="1465263"/>
              <a:chOff x="7246938" y="2974975"/>
              <a:chExt cx="1465262" cy="1465263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7978775" y="2974975"/>
                <a:ext cx="93662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688" extrusionOk="0">
                    <a:moveTo>
                      <a:pt x="0" y="7688"/>
                    </a:moveTo>
                    <a:lnTo>
                      <a:pt x="983" y="63"/>
                    </a:lnTo>
                    <a:cubicBezTo>
                      <a:pt x="657" y="21"/>
                      <a:pt x="329" y="0"/>
                      <a:pt x="0" y="0"/>
                    </a:cubicBezTo>
                    <a:lnTo>
                      <a:pt x="0" y="7688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7978775" y="2979738"/>
                <a:ext cx="185737" cy="72707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7625" extrusionOk="0">
                    <a:moveTo>
                      <a:pt x="0" y="7625"/>
                    </a:moveTo>
                    <a:lnTo>
                      <a:pt x="1951" y="188"/>
                    </a:lnTo>
                    <a:cubicBezTo>
                      <a:pt x="1633" y="105"/>
                      <a:pt x="1310" y="42"/>
                      <a:pt x="983" y="0"/>
                    </a:cubicBezTo>
                    <a:lnTo>
                      <a:pt x="0" y="7625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7978775" y="2998788"/>
                <a:ext cx="274637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7437" extrusionOk="0">
                    <a:moveTo>
                      <a:pt x="0" y="7437"/>
                    </a:moveTo>
                    <a:lnTo>
                      <a:pt x="2886" y="311"/>
                    </a:lnTo>
                    <a:cubicBezTo>
                      <a:pt x="2581" y="187"/>
                      <a:pt x="2269" y="84"/>
                      <a:pt x="1951" y="0"/>
                    </a:cubicBezTo>
                    <a:lnTo>
                      <a:pt x="0" y="7437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7978775" y="3027363"/>
                <a:ext cx="360362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7126" extrusionOk="0">
                    <a:moveTo>
                      <a:pt x="0" y="7126"/>
                    </a:moveTo>
                    <a:lnTo>
                      <a:pt x="3773" y="427"/>
                    </a:lnTo>
                    <a:cubicBezTo>
                      <a:pt x="3487" y="266"/>
                      <a:pt x="3190" y="123"/>
                      <a:pt x="2886" y="0"/>
                    </a:cubicBezTo>
                    <a:lnTo>
                      <a:pt x="0" y="7126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7978775" y="3068638"/>
                <a:ext cx="43815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6699" extrusionOk="0">
                    <a:moveTo>
                      <a:pt x="0" y="6699"/>
                    </a:moveTo>
                    <a:lnTo>
                      <a:pt x="4599" y="538"/>
                    </a:lnTo>
                    <a:cubicBezTo>
                      <a:pt x="4335" y="341"/>
                      <a:pt x="4060" y="161"/>
                      <a:pt x="3773" y="0"/>
                    </a:cubicBezTo>
                    <a:lnTo>
                      <a:pt x="0" y="6699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7978775" y="3119438"/>
                <a:ext cx="509587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6161" extrusionOk="0">
                    <a:moveTo>
                      <a:pt x="0" y="6161"/>
                    </a:moveTo>
                    <a:lnTo>
                      <a:pt x="5349" y="638"/>
                    </a:lnTo>
                    <a:cubicBezTo>
                      <a:pt x="5113" y="410"/>
                      <a:pt x="4862" y="196"/>
                      <a:pt x="4599" y="0"/>
                    </a:cubicBezTo>
                    <a:lnTo>
                      <a:pt x="0" y="6161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7978775" y="3181350"/>
                <a:ext cx="573087" cy="525463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5523" extrusionOk="0">
                    <a:moveTo>
                      <a:pt x="0" y="5523"/>
                    </a:moveTo>
                    <a:lnTo>
                      <a:pt x="6011" y="730"/>
                    </a:lnTo>
                    <a:cubicBezTo>
                      <a:pt x="5806" y="473"/>
                      <a:pt x="5585" y="229"/>
                      <a:pt x="5349" y="0"/>
                    </a:cubicBezTo>
                    <a:lnTo>
                      <a:pt x="0" y="5523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7978775" y="3249613"/>
                <a:ext cx="627062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4793" extrusionOk="0">
                    <a:moveTo>
                      <a:pt x="0" y="4793"/>
                    </a:moveTo>
                    <a:lnTo>
                      <a:pt x="6575" y="808"/>
                    </a:lnTo>
                    <a:cubicBezTo>
                      <a:pt x="6405" y="527"/>
                      <a:pt x="6216" y="257"/>
                      <a:pt x="6011" y="0"/>
                    </a:cubicBezTo>
                    <a:lnTo>
                      <a:pt x="0" y="4793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7978775" y="3327400"/>
                <a:ext cx="6699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3985" extrusionOk="0">
                    <a:moveTo>
                      <a:pt x="0" y="3985"/>
                    </a:moveTo>
                    <a:lnTo>
                      <a:pt x="7031" y="873"/>
                    </a:lnTo>
                    <a:cubicBezTo>
                      <a:pt x="6898" y="572"/>
                      <a:pt x="6745" y="281"/>
                      <a:pt x="6575" y="0"/>
                    </a:cubicBezTo>
                    <a:lnTo>
                      <a:pt x="0" y="3985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7978775" y="3409950"/>
                <a:ext cx="703262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3112" extrusionOk="0">
                    <a:moveTo>
                      <a:pt x="0" y="3112"/>
                    </a:moveTo>
                    <a:lnTo>
                      <a:pt x="7371" y="925"/>
                    </a:lnTo>
                    <a:cubicBezTo>
                      <a:pt x="7277" y="610"/>
                      <a:pt x="7164" y="301"/>
                      <a:pt x="7031" y="0"/>
                    </a:cubicBezTo>
                    <a:lnTo>
                      <a:pt x="0" y="3112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7978775" y="3498850"/>
                <a:ext cx="723900" cy="207963"/>
              </a:xfrm>
              <a:custGeom>
                <a:avLst/>
                <a:gdLst/>
                <a:ahLst/>
                <a:cxnLst/>
                <a:rect l="l" t="t" r="r" b="b"/>
                <a:pathLst>
                  <a:path w="7590" h="2187" extrusionOk="0">
                    <a:moveTo>
                      <a:pt x="0" y="2187"/>
                    </a:moveTo>
                    <a:lnTo>
                      <a:pt x="7590" y="960"/>
                    </a:lnTo>
                    <a:cubicBezTo>
                      <a:pt x="7538" y="636"/>
                      <a:pt x="7465" y="315"/>
                      <a:pt x="7371" y="0"/>
                    </a:cubicBezTo>
                    <a:lnTo>
                      <a:pt x="0" y="2187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7978775" y="3589338"/>
                <a:ext cx="731837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1227" extrusionOk="0">
                    <a:moveTo>
                      <a:pt x="0" y="1227"/>
                    </a:moveTo>
                    <a:lnTo>
                      <a:pt x="7685" y="981"/>
                    </a:lnTo>
                    <a:cubicBezTo>
                      <a:pt x="7674" y="652"/>
                      <a:pt x="7643" y="325"/>
                      <a:pt x="7590" y="0"/>
                    </a:cubicBezTo>
                    <a:lnTo>
                      <a:pt x="0" y="1227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7978775" y="3683000"/>
                <a:ext cx="733425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85" extrusionOk="0">
                    <a:moveTo>
                      <a:pt x="0" y="246"/>
                    </a:moveTo>
                    <a:lnTo>
                      <a:pt x="7653" y="985"/>
                    </a:lnTo>
                    <a:cubicBezTo>
                      <a:pt x="7685" y="657"/>
                      <a:pt x="7695" y="328"/>
                      <a:pt x="7685" y="0"/>
                    </a:cubicBez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7978775" y="3706813"/>
                <a:ext cx="728662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7653" h="1711" extrusionOk="0">
                    <a:moveTo>
                      <a:pt x="0" y="0"/>
                    </a:moveTo>
                    <a:lnTo>
                      <a:pt x="7496" y="1711"/>
                    </a:lnTo>
                    <a:cubicBezTo>
                      <a:pt x="7569" y="1391"/>
                      <a:pt x="7622" y="1066"/>
                      <a:pt x="7653" y="73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7978775" y="3706813"/>
                <a:ext cx="714375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2656" extrusionOk="0">
                    <a:moveTo>
                      <a:pt x="0" y="0"/>
                    </a:moveTo>
                    <a:lnTo>
                      <a:pt x="7216" y="2656"/>
                    </a:lnTo>
                    <a:cubicBezTo>
                      <a:pt x="7329" y="2347"/>
                      <a:pt x="7423" y="2032"/>
                      <a:pt x="7496" y="17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7978775" y="3706813"/>
                <a:ext cx="687387" cy="338138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3556" extrusionOk="0">
                    <a:moveTo>
                      <a:pt x="0" y="0"/>
                    </a:moveTo>
                    <a:lnTo>
                      <a:pt x="6817" y="3556"/>
                    </a:lnTo>
                    <a:cubicBezTo>
                      <a:pt x="6969" y="3265"/>
                      <a:pt x="7102" y="2964"/>
                      <a:pt x="7216" y="2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7978775" y="3706813"/>
                <a:ext cx="649287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4399" extrusionOk="0">
                    <a:moveTo>
                      <a:pt x="0" y="0"/>
                    </a:moveTo>
                    <a:lnTo>
                      <a:pt x="6306" y="4399"/>
                    </a:lnTo>
                    <a:cubicBezTo>
                      <a:pt x="6494" y="4129"/>
                      <a:pt x="6665" y="3848"/>
                      <a:pt x="6817" y="35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7978775" y="3706813"/>
                <a:ext cx="601662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169" extrusionOk="0">
                    <a:moveTo>
                      <a:pt x="0" y="0"/>
                    </a:moveTo>
                    <a:lnTo>
                      <a:pt x="5692" y="5169"/>
                    </a:lnTo>
                    <a:cubicBezTo>
                      <a:pt x="5913" y="4926"/>
                      <a:pt x="6118" y="4669"/>
                      <a:pt x="6306" y="43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7978775" y="3706813"/>
                <a:ext cx="542925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5855" extrusionOk="0">
                    <a:moveTo>
                      <a:pt x="0" y="0"/>
                    </a:moveTo>
                    <a:lnTo>
                      <a:pt x="4984" y="5855"/>
                    </a:lnTo>
                    <a:cubicBezTo>
                      <a:pt x="5235" y="5642"/>
                      <a:pt x="5471" y="5413"/>
                      <a:pt x="5692" y="51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7978775" y="3706813"/>
                <a:ext cx="474662" cy="61436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6444" extrusionOk="0">
                    <a:moveTo>
                      <a:pt x="0" y="0"/>
                    </a:moveTo>
                    <a:lnTo>
                      <a:pt x="4195" y="6444"/>
                    </a:lnTo>
                    <a:cubicBezTo>
                      <a:pt x="4470" y="6265"/>
                      <a:pt x="4734" y="6068"/>
                      <a:pt x="4984" y="58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7978775" y="3706813"/>
                <a:ext cx="40005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6927" extrusionOk="0">
                    <a:moveTo>
                      <a:pt x="0" y="0"/>
                    </a:moveTo>
                    <a:lnTo>
                      <a:pt x="3336" y="6927"/>
                    </a:lnTo>
                    <a:cubicBezTo>
                      <a:pt x="3632" y="6785"/>
                      <a:pt x="3919" y="6623"/>
                      <a:pt x="4195" y="64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7978775" y="3706813"/>
                <a:ext cx="3175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7297" extrusionOk="0">
                    <a:moveTo>
                      <a:pt x="0" y="0"/>
                    </a:moveTo>
                    <a:lnTo>
                      <a:pt x="2423" y="7297"/>
                    </a:lnTo>
                    <a:cubicBezTo>
                      <a:pt x="2735" y="7193"/>
                      <a:pt x="3040" y="7070"/>
                      <a:pt x="3336" y="69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7978775" y="3706813"/>
                <a:ext cx="231775" cy="719138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7547" extrusionOk="0">
                    <a:moveTo>
                      <a:pt x="0" y="0"/>
                    </a:moveTo>
                    <a:lnTo>
                      <a:pt x="1470" y="7547"/>
                    </a:lnTo>
                    <a:cubicBezTo>
                      <a:pt x="1793" y="7484"/>
                      <a:pt x="2111" y="7401"/>
                      <a:pt x="2423" y="72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7978775" y="3706813"/>
                <a:ext cx="141287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7673" extrusionOk="0">
                    <a:moveTo>
                      <a:pt x="0" y="0"/>
                    </a:moveTo>
                    <a:lnTo>
                      <a:pt x="493" y="7673"/>
                    </a:lnTo>
                    <a:cubicBezTo>
                      <a:pt x="821" y="7652"/>
                      <a:pt x="1147" y="7610"/>
                      <a:pt x="1470" y="75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7932738" y="3706813"/>
                <a:ext cx="93662" cy="7334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7694" extrusionOk="0">
                    <a:moveTo>
                      <a:pt x="492" y="0"/>
                    </a:moveTo>
                    <a:lnTo>
                      <a:pt x="0" y="7673"/>
                    </a:lnTo>
                    <a:cubicBezTo>
                      <a:pt x="328" y="7694"/>
                      <a:pt x="657" y="7694"/>
                      <a:pt x="985" y="7673"/>
                    </a:cubicBez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7839075" y="3706813"/>
                <a:ext cx="139700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7673" extrusionOk="0">
                    <a:moveTo>
                      <a:pt x="1469" y="0"/>
                    </a:moveTo>
                    <a:lnTo>
                      <a:pt x="0" y="7547"/>
                    </a:lnTo>
                    <a:cubicBezTo>
                      <a:pt x="322" y="7610"/>
                      <a:pt x="649" y="7652"/>
                      <a:pt x="977" y="7673"/>
                    </a:cubicBezTo>
                    <a:lnTo>
                      <a:pt x="1469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7748588" y="3706813"/>
                <a:ext cx="230187" cy="719138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7547" extrusionOk="0">
                    <a:moveTo>
                      <a:pt x="2422" y="0"/>
                    </a:moveTo>
                    <a:lnTo>
                      <a:pt x="0" y="7297"/>
                    </a:lnTo>
                    <a:cubicBezTo>
                      <a:pt x="312" y="7401"/>
                      <a:pt x="630" y="7484"/>
                      <a:pt x="953" y="7547"/>
                    </a:cubicBezTo>
                    <a:lnTo>
                      <a:pt x="2422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7661275" y="3706813"/>
                <a:ext cx="31750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7297" extrusionOk="0">
                    <a:moveTo>
                      <a:pt x="3336" y="0"/>
                    </a:moveTo>
                    <a:lnTo>
                      <a:pt x="0" y="6927"/>
                    </a:lnTo>
                    <a:cubicBezTo>
                      <a:pt x="297" y="7070"/>
                      <a:pt x="602" y="7193"/>
                      <a:pt x="914" y="7297"/>
                    </a:cubicBezTo>
                    <a:lnTo>
                      <a:pt x="3336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7580313" y="3706813"/>
                <a:ext cx="398462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6927" extrusionOk="0">
                    <a:moveTo>
                      <a:pt x="4194" y="0"/>
                    </a:moveTo>
                    <a:lnTo>
                      <a:pt x="0" y="6444"/>
                    </a:lnTo>
                    <a:cubicBezTo>
                      <a:pt x="276" y="6623"/>
                      <a:pt x="562" y="6785"/>
                      <a:pt x="858" y="6927"/>
                    </a:cubicBezTo>
                    <a:lnTo>
                      <a:pt x="4194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7504113" y="3706813"/>
                <a:ext cx="474662" cy="61436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6444" extrusionOk="0">
                    <a:moveTo>
                      <a:pt x="4984" y="0"/>
                    </a:moveTo>
                    <a:lnTo>
                      <a:pt x="0" y="5855"/>
                    </a:lnTo>
                    <a:cubicBezTo>
                      <a:pt x="251" y="6068"/>
                      <a:pt x="514" y="6265"/>
                      <a:pt x="790" y="6444"/>
                    </a:cubicBezTo>
                    <a:lnTo>
                      <a:pt x="4984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7437438" y="3706813"/>
                <a:ext cx="541337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855" extrusionOk="0">
                    <a:moveTo>
                      <a:pt x="5691" y="0"/>
                    </a:moveTo>
                    <a:lnTo>
                      <a:pt x="0" y="5169"/>
                    </a:lnTo>
                    <a:cubicBezTo>
                      <a:pt x="221" y="5413"/>
                      <a:pt x="457" y="5642"/>
                      <a:pt x="707" y="5855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7378700" y="3706813"/>
                <a:ext cx="60007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169" extrusionOk="0">
                    <a:moveTo>
                      <a:pt x="6306" y="0"/>
                    </a:moveTo>
                    <a:lnTo>
                      <a:pt x="0" y="4399"/>
                    </a:lnTo>
                    <a:cubicBezTo>
                      <a:pt x="189" y="4669"/>
                      <a:pt x="394" y="4926"/>
                      <a:pt x="615" y="5169"/>
                    </a:cubicBezTo>
                    <a:lnTo>
                      <a:pt x="6306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7331075" y="3706813"/>
                <a:ext cx="6477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4399" extrusionOk="0">
                    <a:moveTo>
                      <a:pt x="6816" y="0"/>
                    </a:moveTo>
                    <a:lnTo>
                      <a:pt x="0" y="3556"/>
                    </a:lnTo>
                    <a:cubicBezTo>
                      <a:pt x="152" y="3848"/>
                      <a:pt x="322" y="4129"/>
                      <a:pt x="510" y="4399"/>
                    </a:cubicBezTo>
                    <a:lnTo>
                      <a:pt x="6816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7292975" y="3706813"/>
                <a:ext cx="685800" cy="338138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3556" extrusionOk="0">
                    <a:moveTo>
                      <a:pt x="7215" y="0"/>
                    </a:moveTo>
                    <a:lnTo>
                      <a:pt x="0" y="2656"/>
                    </a:lnTo>
                    <a:cubicBezTo>
                      <a:pt x="113" y="2964"/>
                      <a:pt x="247" y="3265"/>
                      <a:pt x="399" y="3556"/>
                    </a:cubicBezTo>
                    <a:lnTo>
                      <a:pt x="7215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7265988" y="3706813"/>
                <a:ext cx="712787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2656" extrusionOk="0">
                    <a:moveTo>
                      <a:pt x="7495" y="0"/>
                    </a:moveTo>
                    <a:lnTo>
                      <a:pt x="0" y="1711"/>
                    </a:lnTo>
                    <a:cubicBezTo>
                      <a:pt x="73" y="2032"/>
                      <a:pt x="166" y="2347"/>
                      <a:pt x="280" y="2656"/>
                    </a:cubicBezTo>
                    <a:lnTo>
                      <a:pt x="7495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7250113" y="3706813"/>
                <a:ext cx="728662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7653" h="1711" extrusionOk="0">
                    <a:moveTo>
                      <a:pt x="7653" y="0"/>
                    </a:moveTo>
                    <a:lnTo>
                      <a:pt x="0" y="739"/>
                    </a:lnTo>
                    <a:cubicBezTo>
                      <a:pt x="32" y="1066"/>
                      <a:pt x="84" y="1391"/>
                      <a:pt x="158" y="1711"/>
                    </a:cubicBezTo>
                    <a:lnTo>
                      <a:pt x="7653" y="0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7246938" y="3683000"/>
                <a:ext cx="731837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85" extrusionOk="0">
                    <a:moveTo>
                      <a:pt x="7695" y="246"/>
                    </a:moveTo>
                    <a:lnTo>
                      <a:pt x="11" y="0"/>
                    </a:lnTo>
                    <a:cubicBezTo>
                      <a:pt x="0" y="328"/>
                      <a:pt x="11" y="657"/>
                      <a:pt x="42" y="985"/>
                    </a:cubicBezTo>
                    <a:lnTo>
                      <a:pt x="7695" y="246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7246938" y="3589338"/>
                <a:ext cx="731837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1227" extrusionOk="0">
                    <a:moveTo>
                      <a:pt x="7684" y="1227"/>
                    </a:moveTo>
                    <a:lnTo>
                      <a:pt x="94" y="0"/>
                    </a:lnTo>
                    <a:cubicBezTo>
                      <a:pt x="42" y="325"/>
                      <a:pt x="10" y="652"/>
                      <a:pt x="0" y="981"/>
                    </a:cubicBezTo>
                    <a:lnTo>
                      <a:pt x="7684" y="1227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56463" y="3498850"/>
                <a:ext cx="722312" cy="207963"/>
              </a:xfrm>
              <a:custGeom>
                <a:avLst/>
                <a:gdLst/>
                <a:ahLst/>
                <a:cxnLst/>
                <a:rect l="l" t="t" r="r" b="b"/>
                <a:pathLst>
                  <a:path w="7590" h="2187" extrusionOk="0">
                    <a:moveTo>
                      <a:pt x="7590" y="2187"/>
                    </a:moveTo>
                    <a:lnTo>
                      <a:pt x="220" y="0"/>
                    </a:lnTo>
                    <a:cubicBezTo>
                      <a:pt x="126" y="315"/>
                      <a:pt x="53" y="636"/>
                      <a:pt x="0" y="960"/>
                    </a:cubicBezTo>
                    <a:lnTo>
                      <a:pt x="7590" y="2187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77100" y="3409950"/>
                <a:ext cx="701675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112" extrusionOk="0">
                    <a:moveTo>
                      <a:pt x="7370" y="3112"/>
                    </a:moveTo>
                    <a:lnTo>
                      <a:pt x="340" y="0"/>
                    </a:lnTo>
                    <a:cubicBezTo>
                      <a:pt x="207" y="301"/>
                      <a:pt x="93" y="610"/>
                      <a:pt x="0" y="925"/>
                    </a:cubicBezTo>
                    <a:lnTo>
                      <a:pt x="7370" y="3112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310438" y="3327400"/>
                <a:ext cx="668337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3985" extrusionOk="0">
                    <a:moveTo>
                      <a:pt x="7030" y="3985"/>
                    </a:moveTo>
                    <a:lnTo>
                      <a:pt x="456" y="0"/>
                    </a:lnTo>
                    <a:cubicBezTo>
                      <a:pt x="285" y="281"/>
                      <a:pt x="133" y="573"/>
                      <a:pt x="0" y="873"/>
                    </a:cubicBezTo>
                    <a:lnTo>
                      <a:pt x="7030" y="3985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7353300" y="3249613"/>
                <a:ext cx="62547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4793" extrusionOk="0">
                    <a:moveTo>
                      <a:pt x="6574" y="4793"/>
                    </a:moveTo>
                    <a:lnTo>
                      <a:pt x="563" y="0"/>
                    </a:lnTo>
                    <a:cubicBezTo>
                      <a:pt x="358" y="257"/>
                      <a:pt x="170" y="527"/>
                      <a:pt x="0" y="808"/>
                    </a:cubicBezTo>
                    <a:lnTo>
                      <a:pt x="6574" y="4793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7407275" y="3181350"/>
                <a:ext cx="571500" cy="525463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5523" extrusionOk="0">
                    <a:moveTo>
                      <a:pt x="6011" y="5523"/>
                    </a:moveTo>
                    <a:lnTo>
                      <a:pt x="663" y="0"/>
                    </a:lnTo>
                    <a:cubicBezTo>
                      <a:pt x="426" y="229"/>
                      <a:pt x="205" y="473"/>
                      <a:pt x="0" y="730"/>
                    </a:cubicBezTo>
                    <a:lnTo>
                      <a:pt x="6011" y="5523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7470775" y="3119438"/>
                <a:ext cx="50800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6161" extrusionOk="0">
                    <a:moveTo>
                      <a:pt x="5348" y="6161"/>
                    </a:moveTo>
                    <a:lnTo>
                      <a:pt x="750" y="0"/>
                    </a:lnTo>
                    <a:cubicBezTo>
                      <a:pt x="486" y="196"/>
                      <a:pt x="236" y="410"/>
                      <a:pt x="0" y="638"/>
                    </a:cubicBezTo>
                    <a:lnTo>
                      <a:pt x="5348" y="6161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7542213" y="3068638"/>
                <a:ext cx="436562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6699" extrusionOk="0">
                    <a:moveTo>
                      <a:pt x="4598" y="6699"/>
                    </a:moveTo>
                    <a:lnTo>
                      <a:pt x="825" y="0"/>
                    </a:lnTo>
                    <a:cubicBezTo>
                      <a:pt x="539" y="161"/>
                      <a:pt x="263" y="341"/>
                      <a:pt x="0" y="538"/>
                    </a:cubicBezTo>
                    <a:lnTo>
                      <a:pt x="4598" y="6699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7620000" y="3027363"/>
                <a:ext cx="358775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7126" extrusionOk="0">
                    <a:moveTo>
                      <a:pt x="3773" y="7126"/>
                    </a:moveTo>
                    <a:lnTo>
                      <a:pt x="888" y="0"/>
                    </a:lnTo>
                    <a:cubicBezTo>
                      <a:pt x="583" y="123"/>
                      <a:pt x="287" y="266"/>
                      <a:pt x="0" y="427"/>
                    </a:cubicBezTo>
                    <a:lnTo>
                      <a:pt x="3773" y="7126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7704138" y="2998788"/>
                <a:ext cx="274637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7437" extrusionOk="0">
                    <a:moveTo>
                      <a:pt x="2885" y="7437"/>
                    </a:moveTo>
                    <a:lnTo>
                      <a:pt x="935" y="0"/>
                    </a:lnTo>
                    <a:cubicBezTo>
                      <a:pt x="617" y="84"/>
                      <a:pt x="305" y="187"/>
                      <a:pt x="0" y="311"/>
                    </a:cubicBezTo>
                    <a:lnTo>
                      <a:pt x="2885" y="7437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7793038" y="2979738"/>
                <a:ext cx="185737" cy="727075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7625" extrusionOk="0">
                    <a:moveTo>
                      <a:pt x="1950" y="7625"/>
                    </a:moveTo>
                    <a:lnTo>
                      <a:pt x="967" y="0"/>
                    </a:lnTo>
                    <a:cubicBezTo>
                      <a:pt x="641" y="42"/>
                      <a:pt x="318" y="105"/>
                      <a:pt x="0" y="188"/>
                    </a:cubicBezTo>
                    <a:lnTo>
                      <a:pt x="1950" y="7625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7885113" y="2974975"/>
                <a:ext cx="93662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688" extrusionOk="0">
                    <a:moveTo>
                      <a:pt x="983" y="7688"/>
                    </a:moveTo>
                    <a:lnTo>
                      <a:pt x="983" y="0"/>
                    </a:lnTo>
                    <a:cubicBezTo>
                      <a:pt x="655" y="0"/>
                      <a:pt x="326" y="21"/>
                      <a:pt x="0" y="63"/>
                    </a:cubicBezTo>
                    <a:lnTo>
                      <a:pt x="983" y="7688"/>
                    </a:lnTo>
                    <a:close/>
                  </a:path>
                </a:pathLst>
              </a:custGeom>
              <a:solidFill>
                <a:srgbClr val="A3202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" name="Google Shape;371;p5"/>
            <p:cNvSpPr/>
            <p:nvPr/>
          </p:nvSpPr>
          <p:spPr>
            <a:xfrm>
              <a:off x="7411539" y="3182358"/>
              <a:ext cx="1080000" cy="108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 rot="10800000">
              <a:off x="7555563" y="3575913"/>
              <a:ext cx="6957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>
                  <a:solidFill>
                    <a:srgbClr val="70382D"/>
                  </a:solidFill>
                  <a:latin typeface="Georgia"/>
                  <a:ea typeface="Georgia"/>
                  <a:cs typeface="Georgia"/>
                  <a:sym typeface="Georgia"/>
                </a:rPr>
                <a:t>80%</a:t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7914148" y="4242905"/>
              <a:ext cx="900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374" name="Google Shape;374;p5"/>
            <p:cNvCxnSpPr/>
            <p:nvPr/>
          </p:nvCxnSpPr>
          <p:spPr>
            <a:xfrm>
              <a:off x="7959148" y="4212679"/>
              <a:ext cx="0" cy="648072"/>
            </a:xfrm>
            <a:prstGeom prst="straightConnector1">
              <a:avLst/>
            </a:prstGeom>
            <a:noFill/>
            <a:ln w="53975" cap="rnd" cmpd="sng">
              <a:solidFill>
                <a:srgbClr val="70382D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375" name="Google Shape;375;p5"/>
          <p:cNvGrpSpPr/>
          <p:nvPr/>
        </p:nvGrpSpPr>
        <p:grpSpPr>
          <a:xfrm rot="10800000">
            <a:off x="5181599" y="2667000"/>
            <a:ext cx="1528763" cy="1871024"/>
            <a:chOff x="8714481" y="2989727"/>
            <a:chExt cx="1528763" cy="1871024"/>
          </a:xfrm>
        </p:grpSpPr>
        <p:grpSp>
          <p:nvGrpSpPr>
            <p:cNvPr id="376" name="Google Shape;376;p5"/>
            <p:cNvGrpSpPr/>
            <p:nvPr/>
          </p:nvGrpSpPr>
          <p:grpSpPr>
            <a:xfrm>
              <a:off x="8714481" y="2989727"/>
              <a:ext cx="1528763" cy="1463676"/>
              <a:chOff x="8714481" y="2959100"/>
              <a:chExt cx="1528763" cy="1463676"/>
            </a:xfrm>
          </p:grpSpPr>
          <p:grpSp>
            <p:nvGrpSpPr>
              <p:cNvPr id="377" name="Google Shape;377;p5"/>
              <p:cNvGrpSpPr/>
              <p:nvPr/>
            </p:nvGrpSpPr>
            <p:grpSpPr>
              <a:xfrm>
                <a:off x="8714481" y="2959100"/>
                <a:ext cx="1528763" cy="1463676"/>
                <a:chOff x="8886825" y="2959100"/>
                <a:chExt cx="1528763" cy="1463676"/>
              </a:xfrm>
            </p:grpSpPr>
            <p:sp>
              <p:nvSpPr>
                <p:cNvPr id="378" name="Google Shape;378;p5"/>
                <p:cNvSpPr/>
                <p:nvPr/>
              </p:nvSpPr>
              <p:spPr>
                <a:xfrm>
                  <a:off x="9650413" y="2959100"/>
                  <a:ext cx="635000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7688" extrusionOk="0">
                      <a:moveTo>
                        <a:pt x="0" y="7688"/>
                      </a:moveTo>
                      <a:lnTo>
                        <a:pt x="6659" y="3844"/>
                      </a:lnTo>
                      <a:cubicBezTo>
                        <a:pt x="5285" y="1465"/>
                        <a:pt x="2747" y="0"/>
                        <a:pt x="0" y="0"/>
                      </a:cubicBezTo>
                      <a:lnTo>
                        <a:pt x="0" y="7688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5"/>
                <p:cNvSpPr/>
                <p:nvPr/>
              </p:nvSpPr>
              <p:spPr>
                <a:xfrm>
                  <a:off x="9650413" y="3324225"/>
                  <a:ext cx="765175" cy="73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2" h="7689" extrusionOk="0">
                      <a:moveTo>
                        <a:pt x="0" y="3844"/>
                      </a:moveTo>
                      <a:lnTo>
                        <a:pt x="6659" y="7689"/>
                      </a:lnTo>
                      <a:cubicBezTo>
                        <a:pt x="8032" y="5310"/>
                        <a:pt x="8032" y="2379"/>
                        <a:pt x="6659" y="0"/>
                      </a:cubicBezTo>
                      <a:lnTo>
                        <a:pt x="0" y="3844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5"/>
                <p:cNvSpPr/>
                <p:nvPr/>
              </p:nvSpPr>
              <p:spPr>
                <a:xfrm>
                  <a:off x="9650413" y="3690938"/>
                  <a:ext cx="635000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7689" extrusionOk="0">
                      <a:moveTo>
                        <a:pt x="0" y="0"/>
                      </a:moveTo>
                      <a:lnTo>
                        <a:pt x="0" y="7689"/>
                      </a:lnTo>
                      <a:cubicBezTo>
                        <a:pt x="2747" y="7689"/>
                        <a:pt x="5285" y="6223"/>
                        <a:pt x="6659" y="384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5"/>
                <p:cNvSpPr/>
                <p:nvPr/>
              </p:nvSpPr>
              <p:spPr>
                <a:xfrm>
                  <a:off x="9017000" y="3690938"/>
                  <a:ext cx="633413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" h="7689" extrusionOk="0">
                      <a:moveTo>
                        <a:pt x="6658" y="0"/>
                      </a:moveTo>
                      <a:lnTo>
                        <a:pt x="0" y="3845"/>
                      </a:lnTo>
                      <a:cubicBezTo>
                        <a:pt x="1373" y="6223"/>
                        <a:pt x="3911" y="7689"/>
                        <a:pt x="6658" y="7689"/>
                      </a:cubicBezTo>
                      <a:lnTo>
                        <a:pt x="6658" y="0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5"/>
                <p:cNvSpPr/>
                <p:nvPr/>
              </p:nvSpPr>
              <p:spPr>
                <a:xfrm>
                  <a:off x="8886825" y="3324225"/>
                  <a:ext cx="763588" cy="73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2" h="7689" extrusionOk="0">
                      <a:moveTo>
                        <a:pt x="8032" y="3844"/>
                      </a:moveTo>
                      <a:lnTo>
                        <a:pt x="1374" y="0"/>
                      </a:lnTo>
                      <a:cubicBezTo>
                        <a:pt x="0" y="2379"/>
                        <a:pt x="0" y="5310"/>
                        <a:pt x="1374" y="7689"/>
                      </a:cubicBezTo>
                      <a:lnTo>
                        <a:pt x="8032" y="3844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5"/>
                <p:cNvSpPr/>
                <p:nvPr/>
              </p:nvSpPr>
              <p:spPr>
                <a:xfrm>
                  <a:off x="9017000" y="2959100"/>
                  <a:ext cx="633413" cy="73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" h="7688" extrusionOk="0">
                      <a:moveTo>
                        <a:pt x="6658" y="7688"/>
                      </a:moveTo>
                      <a:lnTo>
                        <a:pt x="6658" y="0"/>
                      </a:lnTo>
                      <a:cubicBezTo>
                        <a:pt x="3911" y="0"/>
                        <a:pt x="1373" y="1465"/>
                        <a:pt x="0" y="3844"/>
                      </a:cubicBezTo>
                      <a:lnTo>
                        <a:pt x="6658" y="7688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4" name="Google Shape;384;p5"/>
              <p:cNvSpPr/>
              <p:nvPr/>
            </p:nvSpPr>
            <p:spPr>
              <a:xfrm>
                <a:off x="8938862" y="3150938"/>
                <a:ext cx="1080000" cy="108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 rot="10800000">
                <a:off x="9094390" y="3573462"/>
                <a:ext cx="68768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>
                    <a:solidFill>
                      <a:srgbClr val="70382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40%</a:t>
                </a:r>
                <a:endParaRPr/>
              </a:p>
            </p:txBody>
          </p:sp>
        </p:grpSp>
        <p:sp>
          <p:nvSpPr>
            <p:cNvPr id="386" name="Google Shape;386;p5"/>
            <p:cNvSpPr/>
            <p:nvPr/>
          </p:nvSpPr>
          <p:spPr>
            <a:xfrm>
              <a:off x="9433042" y="4242905"/>
              <a:ext cx="900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387" name="Google Shape;387;p5"/>
            <p:cNvCxnSpPr/>
            <p:nvPr/>
          </p:nvCxnSpPr>
          <p:spPr>
            <a:xfrm>
              <a:off x="9478042" y="4212679"/>
              <a:ext cx="0" cy="648072"/>
            </a:xfrm>
            <a:prstGeom prst="straightConnector1">
              <a:avLst/>
            </a:prstGeom>
            <a:noFill/>
            <a:ln w="53975" cap="rnd" cmpd="sng">
              <a:solidFill>
                <a:srgbClr val="70382D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88" name="Google Shape;388;p5"/>
          <p:cNvSpPr/>
          <p:nvPr/>
        </p:nvSpPr>
        <p:spPr>
          <a:xfrm>
            <a:off x="2252996" y="2132540"/>
            <a:ext cx="13692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Premature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Heart Disease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3977189" y="2200704"/>
            <a:ext cx="9300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Type II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Diabetes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5540813" y="2279007"/>
            <a:ext cx="8915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Cancers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198412" y="4837607"/>
            <a:ext cx="8840539" cy="212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Landmark Clinical Trial - Diabetes Prevention Program (DPP): </a:t>
            </a:r>
            <a:endParaRPr dirty="0"/>
          </a:p>
          <a:p>
            <a:pPr marL="336550" marR="0" lvl="0" indent="-33655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- 30 min physical activity/ day + low-fat diet reduced chance of getting diabetes by 58%, </a:t>
            </a:r>
            <a:r>
              <a:rPr lang="en-US" sz="1200" i="1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(Metformin: 31%). </a:t>
            </a:r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3,234 high-risk adults in the US. </a:t>
            </a:r>
            <a:r>
              <a:rPr lang="en-US" sz="1200" i="1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(NEJM, Feb 7 2002). </a:t>
            </a:r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sustained for 10 </a:t>
            </a:r>
            <a:r>
              <a:rPr lang="en-US" sz="1200" dirty="0" err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yrs</a:t>
            </a:r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i="1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The Lancet – 2009).  </a:t>
            </a:r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Also confirmed in Indian studies </a:t>
            </a:r>
            <a:endParaRPr dirty="0"/>
          </a:p>
          <a:p>
            <a:pPr marL="336550" marR="0" lvl="0" indent="-3365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Calibri"/>
              <a:buNone/>
            </a:pPr>
            <a:endParaRPr sz="1600" i="1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7211251" y="2315131"/>
            <a:ext cx="1470971" cy="2261440"/>
          </a:xfrm>
          <a:custGeom>
            <a:avLst/>
            <a:gdLst/>
            <a:ahLst/>
            <a:cxnLst/>
            <a:rect l="l" t="t" r="r" b="b"/>
            <a:pathLst>
              <a:path w="986" h="1514" extrusionOk="0">
                <a:moveTo>
                  <a:pt x="986" y="1088"/>
                </a:moveTo>
                <a:lnTo>
                  <a:pt x="986" y="1088"/>
                </a:lnTo>
                <a:lnTo>
                  <a:pt x="971" y="1058"/>
                </a:lnTo>
                <a:lnTo>
                  <a:pt x="959" y="1033"/>
                </a:lnTo>
                <a:lnTo>
                  <a:pt x="952" y="1022"/>
                </a:lnTo>
                <a:lnTo>
                  <a:pt x="945" y="1015"/>
                </a:lnTo>
                <a:lnTo>
                  <a:pt x="945" y="1015"/>
                </a:lnTo>
                <a:lnTo>
                  <a:pt x="938" y="1005"/>
                </a:lnTo>
                <a:lnTo>
                  <a:pt x="933" y="996"/>
                </a:lnTo>
                <a:lnTo>
                  <a:pt x="929" y="985"/>
                </a:lnTo>
                <a:lnTo>
                  <a:pt x="929" y="985"/>
                </a:lnTo>
                <a:lnTo>
                  <a:pt x="926" y="978"/>
                </a:lnTo>
                <a:lnTo>
                  <a:pt x="917" y="959"/>
                </a:lnTo>
                <a:lnTo>
                  <a:pt x="910" y="948"/>
                </a:lnTo>
                <a:lnTo>
                  <a:pt x="903" y="938"/>
                </a:lnTo>
                <a:lnTo>
                  <a:pt x="894" y="929"/>
                </a:lnTo>
                <a:lnTo>
                  <a:pt x="883" y="922"/>
                </a:lnTo>
                <a:lnTo>
                  <a:pt x="883" y="922"/>
                </a:lnTo>
                <a:lnTo>
                  <a:pt x="876" y="922"/>
                </a:lnTo>
                <a:lnTo>
                  <a:pt x="871" y="922"/>
                </a:lnTo>
                <a:lnTo>
                  <a:pt x="867" y="924"/>
                </a:lnTo>
                <a:lnTo>
                  <a:pt x="867" y="925"/>
                </a:lnTo>
                <a:lnTo>
                  <a:pt x="867" y="925"/>
                </a:lnTo>
                <a:lnTo>
                  <a:pt x="855" y="932"/>
                </a:lnTo>
                <a:lnTo>
                  <a:pt x="846" y="938"/>
                </a:lnTo>
                <a:lnTo>
                  <a:pt x="843" y="943"/>
                </a:lnTo>
                <a:lnTo>
                  <a:pt x="843" y="943"/>
                </a:lnTo>
                <a:lnTo>
                  <a:pt x="830" y="952"/>
                </a:lnTo>
                <a:lnTo>
                  <a:pt x="823" y="959"/>
                </a:lnTo>
                <a:lnTo>
                  <a:pt x="822" y="961"/>
                </a:lnTo>
                <a:lnTo>
                  <a:pt x="823" y="962"/>
                </a:lnTo>
                <a:lnTo>
                  <a:pt x="811" y="971"/>
                </a:lnTo>
                <a:lnTo>
                  <a:pt x="811" y="971"/>
                </a:lnTo>
                <a:lnTo>
                  <a:pt x="797" y="973"/>
                </a:lnTo>
                <a:lnTo>
                  <a:pt x="783" y="975"/>
                </a:lnTo>
                <a:lnTo>
                  <a:pt x="767" y="975"/>
                </a:lnTo>
                <a:lnTo>
                  <a:pt x="767" y="975"/>
                </a:lnTo>
                <a:lnTo>
                  <a:pt x="765" y="973"/>
                </a:lnTo>
                <a:lnTo>
                  <a:pt x="762" y="971"/>
                </a:lnTo>
                <a:lnTo>
                  <a:pt x="755" y="971"/>
                </a:lnTo>
                <a:lnTo>
                  <a:pt x="744" y="975"/>
                </a:lnTo>
                <a:lnTo>
                  <a:pt x="744" y="975"/>
                </a:lnTo>
                <a:lnTo>
                  <a:pt x="714" y="973"/>
                </a:lnTo>
                <a:lnTo>
                  <a:pt x="690" y="971"/>
                </a:lnTo>
                <a:lnTo>
                  <a:pt x="679" y="969"/>
                </a:lnTo>
                <a:lnTo>
                  <a:pt x="672" y="968"/>
                </a:lnTo>
                <a:lnTo>
                  <a:pt x="672" y="968"/>
                </a:lnTo>
                <a:lnTo>
                  <a:pt x="665" y="966"/>
                </a:lnTo>
                <a:lnTo>
                  <a:pt x="647" y="961"/>
                </a:lnTo>
                <a:lnTo>
                  <a:pt x="635" y="961"/>
                </a:lnTo>
                <a:lnTo>
                  <a:pt x="623" y="961"/>
                </a:lnTo>
                <a:lnTo>
                  <a:pt x="610" y="964"/>
                </a:lnTo>
                <a:lnTo>
                  <a:pt x="598" y="969"/>
                </a:lnTo>
                <a:lnTo>
                  <a:pt x="598" y="969"/>
                </a:lnTo>
                <a:lnTo>
                  <a:pt x="591" y="973"/>
                </a:lnTo>
                <a:lnTo>
                  <a:pt x="578" y="978"/>
                </a:lnTo>
                <a:lnTo>
                  <a:pt x="570" y="980"/>
                </a:lnTo>
                <a:lnTo>
                  <a:pt x="563" y="980"/>
                </a:lnTo>
                <a:lnTo>
                  <a:pt x="557" y="978"/>
                </a:lnTo>
                <a:lnTo>
                  <a:pt x="554" y="975"/>
                </a:lnTo>
                <a:lnTo>
                  <a:pt x="554" y="973"/>
                </a:lnTo>
                <a:lnTo>
                  <a:pt x="554" y="973"/>
                </a:lnTo>
                <a:lnTo>
                  <a:pt x="538" y="936"/>
                </a:lnTo>
                <a:lnTo>
                  <a:pt x="529" y="910"/>
                </a:lnTo>
                <a:lnTo>
                  <a:pt x="526" y="897"/>
                </a:lnTo>
                <a:lnTo>
                  <a:pt x="524" y="888"/>
                </a:lnTo>
                <a:lnTo>
                  <a:pt x="524" y="888"/>
                </a:lnTo>
                <a:lnTo>
                  <a:pt x="522" y="873"/>
                </a:lnTo>
                <a:lnTo>
                  <a:pt x="519" y="837"/>
                </a:lnTo>
                <a:lnTo>
                  <a:pt x="515" y="816"/>
                </a:lnTo>
                <a:lnTo>
                  <a:pt x="512" y="797"/>
                </a:lnTo>
                <a:lnTo>
                  <a:pt x="506" y="779"/>
                </a:lnTo>
                <a:lnTo>
                  <a:pt x="499" y="769"/>
                </a:lnTo>
                <a:lnTo>
                  <a:pt x="499" y="769"/>
                </a:lnTo>
                <a:lnTo>
                  <a:pt x="506" y="765"/>
                </a:lnTo>
                <a:lnTo>
                  <a:pt x="513" y="762"/>
                </a:lnTo>
                <a:lnTo>
                  <a:pt x="520" y="755"/>
                </a:lnTo>
                <a:lnTo>
                  <a:pt x="527" y="746"/>
                </a:lnTo>
                <a:lnTo>
                  <a:pt x="533" y="735"/>
                </a:lnTo>
                <a:lnTo>
                  <a:pt x="536" y="721"/>
                </a:lnTo>
                <a:lnTo>
                  <a:pt x="536" y="712"/>
                </a:lnTo>
                <a:lnTo>
                  <a:pt x="534" y="705"/>
                </a:lnTo>
                <a:lnTo>
                  <a:pt x="534" y="705"/>
                </a:lnTo>
                <a:lnTo>
                  <a:pt x="534" y="696"/>
                </a:lnTo>
                <a:lnTo>
                  <a:pt x="534" y="689"/>
                </a:lnTo>
                <a:lnTo>
                  <a:pt x="536" y="686"/>
                </a:lnTo>
                <a:lnTo>
                  <a:pt x="538" y="684"/>
                </a:lnTo>
                <a:lnTo>
                  <a:pt x="538" y="684"/>
                </a:lnTo>
                <a:lnTo>
                  <a:pt x="540" y="682"/>
                </a:lnTo>
                <a:lnTo>
                  <a:pt x="541" y="680"/>
                </a:lnTo>
                <a:lnTo>
                  <a:pt x="541" y="675"/>
                </a:lnTo>
                <a:lnTo>
                  <a:pt x="540" y="668"/>
                </a:lnTo>
                <a:lnTo>
                  <a:pt x="540" y="668"/>
                </a:lnTo>
                <a:lnTo>
                  <a:pt x="538" y="654"/>
                </a:lnTo>
                <a:lnTo>
                  <a:pt x="536" y="643"/>
                </a:lnTo>
                <a:lnTo>
                  <a:pt x="538" y="636"/>
                </a:lnTo>
                <a:lnTo>
                  <a:pt x="538" y="636"/>
                </a:lnTo>
                <a:lnTo>
                  <a:pt x="538" y="631"/>
                </a:lnTo>
                <a:lnTo>
                  <a:pt x="536" y="626"/>
                </a:lnTo>
                <a:lnTo>
                  <a:pt x="533" y="621"/>
                </a:lnTo>
                <a:lnTo>
                  <a:pt x="533" y="621"/>
                </a:lnTo>
                <a:lnTo>
                  <a:pt x="531" y="614"/>
                </a:lnTo>
                <a:lnTo>
                  <a:pt x="527" y="596"/>
                </a:lnTo>
                <a:lnTo>
                  <a:pt x="524" y="587"/>
                </a:lnTo>
                <a:lnTo>
                  <a:pt x="519" y="578"/>
                </a:lnTo>
                <a:lnTo>
                  <a:pt x="512" y="571"/>
                </a:lnTo>
                <a:lnTo>
                  <a:pt x="504" y="568"/>
                </a:lnTo>
                <a:lnTo>
                  <a:pt x="504" y="568"/>
                </a:lnTo>
                <a:lnTo>
                  <a:pt x="503" y="562"/>
                </a:lnTo>
                <a:lnTo>
                  <a:pt x="501" y="557"/>
                </a:lnTo>
                <a:lnTo>
                  <a:pt x="503" y="552"/>
                </a:lnTo>
                <a:lnTo>
                  <a:pt x="503" y="552"/>
                </a:lnTo>
                <a:lnTo>
                  <a:pt x="506" y="550"/>
                </a:lnTo>
                <a:lnTo>
                  <a:pt x="513" y="543"/>
                </a:lnTo>
                <a:lnTo>
                  <a:pt x="517" y="538"/>
                </a:lnTo>
                <a:lnTo>
                  <a:pt x="519" y="532"/>
                </a:lnTo>
                <a:lnTo>
                  <a:pt x="520" y="524"/>
                </a:lnTo>
                <a:lnTo>
                  <a:pt x="522" y="513"/>
                </a:lnTo>
                <a:lnTo>
                  <a:pt x="522" y="513"/>
                </a:lnTo>
                <a:lnTo>
                  <a:pt x="526" y="492"/>
                </a:lnTo>
                <a:lnTo>
                  <a:pt x="529" y="476"/>
                </a:lnTo>
                <a:lnTo>
                  <a:pt x="533" y="466"/>
                </a:lnTo>
                <a:lnTo>
                  <a:pt x="536" y="451"/>
                </a:lnTo>
                <a:lnTo>
                  <a:pt x="536" y="451"/>
                </a:lnTo>
                <a:lnTo>
                  <a:pt x="557" y="448"/>
                </a:lnTo>
                <a:lnTo>
                  <a:pt x="573" y="446"/>
                </a:lnTo>
                <a:lnTo>
                  <a:pt x="584" y="443"/>
                </a:lnTo>
                <a:lnTo>
                  <a:pt x="584" y="443"/>
                </a:lnTo>
                <a:lnTo>
                  <a:pt x="610" y="436"/>
                </a:lnTo>
                <a:lnTo>
                  <a:pt x="631" y="429"/>
                </a:lnTo>
                <a:lnTo>
                  <a:pt x="647" y="425"/>
                </a:lnTo>
                <a:lnTo>
                  <a:pt x="647" y="425"/>
                </a:lnTo>
                <a:lnTo>
                  <a:pt x="677" y="416"/>
                </a:lnTo>
                <a:lnTo>
                  <a:pt x="698" y="407"/>
                </a:lnTo>
                <a:lnTo>
                  <a:pt x="707" y="404"/>
                </a:lnTo>
                <a:lnTo>
                  <a:pt x="711" y="402"/>
                </a:lnTo>
                <a:lnTo>
                  <a:pt x="711" y="402"/>
                </a:lnTo>
                <a:lnTo>
                  <a:pt x="714" y="397"/>
                </a:lnTo>
                <a:lnTo>
                  <a:pt x="716" y="393"/>
                </a:lnTo>
                <a:lnTo>
                  <a:pt x="719" y="386"/>
                </a:lnTo>
                <a:lnTo>
                  <a:pt x="719" y="381"/>
                </a:lnTo>
                <a:lnTo>
                  <a:pt x="719" y="372"/>
                </a:lnTo>
                <a:lnTo>
                  <a:pt x="716" y="363"/>
                </a:lnTo>
                <a:lnTo>
                  <a:pt x="709" y="356"/>
                </a:lnTo>
                <a:lnTo>
                  <a:pt x="709" y="356"/>
                </a:lnTo>
                <a:lnTo>
                  <a:pt x="700" y="346"/>
                </a:lnTo>
                <a:lnTo>
                  <a:pt x="691" y="339"/>
                </a:lnTo>
                <a:lnTo>
                  <a:pt x="681" y="332"/>
                </a:lnTo>
                <a:lnTo>
                  <a:pt x="681" y="332"/>
                </a:lnTo>
                <a:lnTo>
                  <a:pt x="672" y="326"/>
                </a:lnTo>
                <a:lnTo>
                  <a:pt x="663" y="321"/>
                </a:lnTo>
                <a:lnTo>
                  <a:pt x="653" y="312"/>
                </a:lnTo>
                <a:lnTo>
                  <a:pt x="653" y="312"/>
                </a:lnTo>
                <a:lnTo>
                  <a:pt x="635" y="298"/>
                </a:lnTo>
                <a:lnTo>
                  <a:pt x="619" y="288"/>
                </a:lnTo>
                <a:lnTo>
                  <a:pt x="610" y="284"/>
                </a:lnTo>
                <a:lnTo>
                  <a:pt x="603" y="282"/>
                </a:lnTo>
                <a:lnTo>
                  <a:pt x="603" y="282"/>
                </a:lnTo>
                <a:lnTo>
                  <a:pt x="596" y="279"/>
                </a:lnTo>
                <a:lnTo>
                  <a:pt x="593" y="273"/>
                </a:lnTo>
                <a:lnTo>
                  <a:pt x="587" y="270"/>
                </a:lnTo>
                <a:lnTo>
                  <a:pt x="587" y="270"/>
                </a:lnTo>
                <a:lnTo>
                  <a:pt x="584" y="259"/>
                </a:lnTo>
                <a:lnTo>
                  <a:pt x="580" y="251"/>
                </a:lnTo>
                <a:lnTo>
                  <a:pt x="571" y="238"/>
                </a:lnTo>
                <a:lnTo>
                  <a:pt x="561" y="228"/>
                </a:lnTo>
                <a:lnTo>
                  <a:pt x="554" y="222"/>
                </a:lnTo>
                <a:lnTo>
                  <a:pt x="545" y="217"/>
                </a:lnTo>
                <a:lnTo>
                  <a:pt x="536" y="214"/>
                </a:lnTo>
                <a:lnTo>
                  <a:pt x="526" y="212"/>
                </a:lnTo>
                <a:lnTo>
                  <a:pt x="513" y="208"/>
                </a:lnTo>
                <a:lnTo>
                  <a:pt x="501" y="208"/>
                </a:lnTo>
                <a:lnTo>
                  <a:pt x="501" y="208"/>
                </a:lnTo>
                <a:lnTo>
                  <a:pt x="494" y="206"/>
                </a:lnTo>
                <a:lnTo>
                  <a:pt x="487" y="203"/>
                </a:lnTo>
                <a:lnTo>
                  <a:pt x="480" y="198"/>
                </a:lnTo>
                <a:lnTo>
                  <a:pt x="480" y="198"/>
                </a:lnTo>
                <a:lnTo>
                  <a:pt x="476" y="196"/>
                </a:lnTo>
                <a:lnTo>
                  <a:pt x="466" y="191"/>
                </a:lnTo>
                <a:lnTo>
                  <a:pt x="452" y="187"/>
                </a:lnTo>
                <a:lnTo>
                  <a:pt x="443" y="185"/>
                </a:lnTo>
                <a:lnTo>
                  <a:pt x="434" y="185"/>
                </a:lnTo>
                <a:lnTo>
                  <a:pt x="434" y="185"/>
                </a:lnTo>
                <a:lnTo>
                  <a:pt x="432" y="185"/>
                </a:lnTo>
                <a:lnTo>
                  <a:pt x="427" y="182"/>
                </a:lnTo>
                <a:lnTo>
                  <a:pt x="423" y="177"/>
                </a:lnTo>
                <a:lnTo>
                  <a:pt x="422" y="171"/>
                </a:lnTo>
                <a:lnTo>
                  <a:pt x="420" y="164"/>
                </a:lnTo>
                <a:lnTo>
                  <a:pt x="420" y="154"/>
                </a:lnTo>
                <a:lnTo>
                  <a:pt x="420" y="154"/>
                </a:lnTo>
                <a:lnTo>
                  <a:pt x="422" y="145"/>
                </a:lnTo>
                <a:lnTo>
                  <a:pt x="425" y="138"/>
                </a:lnTo>
                <a:lnTo>
                  <a:pt x="432" y="129"/>
                </a:lnTo>
                <a:lnTo>
                  <a:pt x="432" y="129"/>
                </a:lnTo>
                <a:lnTo>
                  <a:pt x="439" y="117"/>
                </a:lnTo>
                <a:lnTo>
                  <a:pt x="445" y="104"/>
                </a:lnTo>
                <a:lnTo>
                  <a:pt x="450" y="88"/>
                </a:lnTo>
                <a:lnTo>
                  <a:pt x="453" y="69"/>
                </a:lnTo>
                <a:lnTo>
                  <a:pt x="453" y="60"/>
                </a:lnTo>
                <a:lnTo>
                  <a:pt x="452" y="50"/>
                </a:lnTo>
                <a:lnTo>
                  <a:pt x="448" y="41"/>
                </a:lnTo>
                <a:lnTo>
                  <a:pt x="443" y="32"/>
                </a:lnTo>
                <a:lnTo>
                  <a:pt x="436" y="21"/>
                </a:lnTo>
                <a:lnTo>
                  <a:pt x="427" y="14"/>
                </a:lnTo>
                <a:lnTo>
                  <a:pt x="427" y="14"/>
                </a:lnTo>
                <a:lnTo>
                  <a:pt x="420" y="9"/>
                </a:lnTo>
                <a:lnTo>
                  <a:pt x="409" y="6"/>
                </a:lnTo>
                <a:lnTo>
                  <a:pt x="397" y="2"/>
                </a:lnTo>
                <a:lnTo>
                  <a:pt x="381" y="0"/>
                </a:lnTo>
                <a:lnTo>
                  <a:pt x="362" y="0"/>
                </a:lnTo>
                <a:lnTo>
                  <a:pt x="341" y="4"/>
                </a:lnTo>
                <a:lnTo>
                  <a:pt x="318" y="11"/>
                </a:lnTo>
                <a:lnTo>
                  <a:pt x="318" y="11"/>
                </a:lnTo>
                <a:lnTo>
                  <a:pt x="312" y="14"/>
                </a:lnTo>
                <a:lnTo>
                  <a:pt x="300" y="25"/>
                </a:lnTo>
                <a:lnTo>
                  <a:pt x="293" y="32"/>
                </a:lnTo>
                <a:lnTo>
                  <a:pt x="288" y="39"/>
                </a:lnTo>
                <a:lnTo>
                  <a:pt x="284" y="50"/>
                </a:lnTo>
                <a:lnTo>
                  <a:pt x="282" y="60"/>
                </a:lnTo>
                <a:lnTo>
                  <a:pt x="282" y="60"/>
                </a:lnTo>
                <a:lnTo>
                  <a:pt x="281" y="69"/>
                </a:lnTo>
                <a:lnTo>
                  <a:pt x="282" y="80"/>
                </a:lnTo>
                <a:lnTo>
                  <a:pt x="284" y="87"/>
                </a:lnTo>
                <a:lnTo>
                  <a:pt x="274" y="103"/>
                </a:lnTo>
                <a:lnTo>
                  <a:pt x="274" y="103"/>
                </a:lnTo>
                <a:lnTo>
                  <a:pt x="274" y="104"/>
                </a:lnTo>
                <a:lnTo>
                  <a:pt x="272" y="110"/>
                </a:lnTo>
                <a:lnTo>
                  <a:pt x="272" y="115"/>
                </a:lnTo>
                <a:lnTo>
                  <a:pt x="272" y="118"/>
                </a:lnTo>
                <a:lnTo>
                  <a:pt x="275" y="122"/>
                </a:lnTo>
                <a:lnTo>
                  <a:pt x="274" y="132"/>
                </a:lnTo>
                <a:lnTo>
                  <a:pt x="274" y="132"/>
                </a:lnTo>
                <a:lnTo>
                  <a:pt x="274" y="140"/>
                </a:lnTo>
                <a:lnTo>
                  <a:pt x="275" y="145"/>
                </a:lnTo>
                <a:lnTo>
                  <a:pt x="277" y="145"/>
                </a:lnTo>
                <a:lnTo>
                  <a:pt x="281" y="147"/>
                </a:lnTo>
                <a:lnTo>
                  <a:pt x="281" y="152"/>
                </a:lnTo>
                <a:lnTo>
                  <a:pt x="281" y="152"/>
                </a:lnTo>
                <a:lnTo>
                  <a:pt x="279" y="157"/>
                </a:lnTo>
                <a:lnTo>
                  <a:pt x="279" y="162"/>
                </a:lnTo>
                <a:lnTo>
                  <a:pt x="279" y="164"/>
                </a:lnTo>
                <a:lnTo>
                  <a:pt x="281" y="166"/>
                </a:lnTo>
                <a:lnTo>
                  <a:pt x="281" y="166"/>
                </a:lnTo>
                <a:lnTo>
                  <a:pt x="284" y="168"/>
                </a:lnTo>
                <a:lnTo>
                  <a:pt x="288" y="171"/>
                </a:lnTo>
                <a:lnTo>
                  <a:pt x="288" y="178"/>
                </a:lnTo>
                <a:lnTo>
                  <a:pt x="288" y="178"/>
                </a:lnTo>
                <a:lnTo>
                  <a:pt x="288" y="180"/>
                </a:lnTo>
                <a:lnTo>
                  <a:pt x="289" y="185"/>
                </a:lnTo>
                <a:lnTo>
                  <a:pt x="293" y="187"/>
                </a:lnTo>
                <a:lnTo>
                  <a:pt x="297" y="191"/>
                </a:lnTo>
                <a:lnTo>
                  <a:pt x="304" y="191"/>
                </a:lnTo>
                <a:lnTo>
                  <a:pt x="312" y="191"/>
                </a:lnTo>
                <a:lnTo>
                  <a:pt x="312" y="191"/>
                </a:lnTo>
                <a:lnTo>
                  <a:pt x="316" y="191"/>
                </a:lnTo>
                <a:lnTo>
                  <a:pt x="319" y="192"/>
                </a:lnTo>
                <a:lnTo>
                  <a:pt x="321" y="194"/>
                </a:lnTo>
                <a:lnTo>
                  <a:pt x="321" y="196"/>
                </a:lnTo>
                <a:lnTo>
                  <a:pt x="319" y="199"/>
                </a:lnTo>
                <a:lnTo>
                  <a:pt x="316" y="201"/>
                </a:lnTo>
                <a:lnTo>
                  <a:pt x="316" y="201"/>
                </a:lnTo>
                <a:lnTo>
                  <a:pt x="305" y="203"/>
                </a:lnTo>
                <a:lnTo>
                  <a:pt x="282" y="210"/>
                </a:lnTo>
                <a:lnTo>
                  <a:pt x="270" y="215"/>
                </a:lnTo>
                <a:lnTo>
                  <a:pt x="260" y="222"/>
                </a:lnTo>
                <a:lnTo>
                  <a:pt x="254" y="226"/>
                </a:lnTo>
                <a:lnTo>
                  <a:pt x="251" y="231"/>
                </a:lnTo>
                <a:lnTo>
                  <a:pt x="249" y="236"/>
                </a:lnTo>
                <a:lnTo>
                  <a:pt x="249" y="242"/>
                </a:lnTo>
                <a:lnTo>
                  <a:pt x="249" y="242"/>
                </a:lnTo>
                <a:lnTo>
                  <a:pt x="249" y="272"/>
                </a:lnTo>
                <a:lnTo>
                  <a:pt x="251" y="295"/>
                </a:lnTo>
                <a:lnTo>
                  <a:pt x="252" y="305"/>
                </a:lnTo>
                <a:lnTo>
                  <a:pt x="256" y="312"/>
                </a:lnTo>
                <a:lnTo>
                  <a:pt x="256" y="340"/>
                </a:lnTo>
                <a:lnTo>
                  <a:pt x="256" y="340"/>
                </a:lnTo>
                <a:lnTo>
                  <a:pt x="252" y="367"/>
                </a:lnTo>
                <a:lnTo>
                  <a:pt x="251" y="388"/>
                </a:lnTo>
                <a:lnTo>
                  <a:pt x="252" y="397"/>
                </a:lnTo>
                <a:lnTo>
                  <a:pt x="256" y="402"/>
                </a:lnTo>
                <a:lnTo>
                  <a:pt x="256" y="402"/>
                </a:lnTo>
                <a:lnTo>
                  <a:pt x="258" y="406"/>
                </a:lnTo>
                <a:lnTo>
                  <a:pt x="260" y="413"/>
                </a:lnTo>
                <a:lnTo>
                  <a:pt x="260" y="414"/>
                </a:lnTo>
                <a:lnTo>
                  <a:pt x="258" y="416"/>
                </a:lnTo>
                <a:lnTo>
                  <a:pt x="254" y="416"/>
                </a:lnTo>
                <a:lnTo>
                  <a:pt x="249" y="414"/>
                </a:lnTo>
                <a:lnTo>
                  <a:pt x="226" y="395"/>
                </a:lnTo>
                <a:lnTo>
                  <a:pt x="226" y="383"/>
                </a:lnTo>
                <a:lnTo>
                  <a:pt x="226" y="383"/>
                </a:lnTo>
                <a:lnTo>
                  <a:pt x="230" y="379"/>
                </a:lnTo>
                <a:lnTo>
                  <a:pt x="231" y="377"/>
                </a:lnTo>
                <a:lnTo>
                  <a:pt x="233" y="374"/>
                </a:lnTo>
                <a:lnTo>
                  <a:pt x="233" y="374"/>
                </a:lnTo>
                <a:lnTo>
                  <a:pt x="237" y="372"/>
                </a:lnTo>
                <a:lnTo>
                  <a:pt x="240" y="369"/>
                </a:lnTo>
                <a:lnTo>
                  <a:pt x="238" y="363"/>
                </a:lnTo>
                <a:lnTo>
                  <a:pt x="238" y="363"/>
                </a:lnTo>
                <a:lnTo>
                  <a:pt x="242" y="353"/>
                </a:lnTo>
                <a:lnTo>
                  <a:pt x="242" y="353"/>
                </a:lnTo>
                <a:lnTo>
                  <a:pt x="244" y="347"/>
                </a:lnTo>
                <a:lnTo>
                  <a:pt x="242" y="344"/>
                </a:lnTo>
                <a:lnTo>
                  <a:pt x="237" y="339"/>
                </a:lnTo>
                <a:lnTo>
                  <a:pt x="237" y="332"/>
                </a:lnTo>
                <a:lnTo>
                  <a:pt x="237" y="332"/>
                </a:lnTo>
                <a:lnTo>
                  <a:pt x="242" y="323"/>
                </a:lnTo>
                <a:lnTo>
                  <a:pt x="245" y="316"/>
                </a:lnTo>
                <a:lnTo>
                  <a:pt x="245" y="310"/>
                </a:lnTo>
                <a:lnTo>
                  <a:pt x="245" y="307"/>
                </a:lnTo>
                <a:lnTo>
                  <a:pt x="245" y="307"/>
                </a:lnTo>
                <a:lnTo>
                  <a:pt x="244" y="305"/>
                </a:lnTo>
                <a:lnTo>
                  <a:pt x="244" y="302"/>
                </a:lnTo>
                <a:lnTo>
                  <a:pt x="242" y="300"/>
                </a:lnTo>
                <a:lnTo>
                  <a:pt x="238" y="298"/>
                </a:lnTo>
                <a:lnTo>
                  <a:pt x="235" y="300"/>
                </a:lnTo>
                <a:lnTo>
                  <a:pt x="230" y="302"/>
                </a:lnTo>
                <a:lnTo>
                  <a:pt x="230" y="302"/>
                </a:lnTo>
                <a:lnTo>
                  <a:pt x="224" y="303"/>
                </a:lnTo>
                <a:lnTo>
                  <a:pt x="215" y="307"/>
                </a:lnTo>
                <a:lnTo>
                  <a:pt x="215" y="307"/>
                </a:lnTo>
                <a:lnTo>
                  <a:pt x="210" y="309"/>
                </a:lnTo>
                <a:lnTo>
                  <a:pt x="207" y="312"/>
                </a:lnTo>
                <a:lnTo>
                  <a:pt x="203" y="316"/>
                </a:lnTo>
                <a:lnTo>
                  <a:pt x="203" y="316"/>
                </a:lnTo>
                <a:lnTo>
                  <a:pt x="194" y="325"/>
                </a:lnTo>
                <a:lnTo>
                  <a:pt x="189" y="332"/>
                </a:lnTo>
                <a:lnTo>
                  <a:pt x="187" y="335"/>
                </a:lnTo>
                <a:lnTo>
                  <a:pt x="186" y="337"/>
                </a:lnTo>
                <a:lnTo>
                  <a:pt x="186" y="337"/>
                </a:lnTo>
                <a:lnTo>
                  <a:pt x="182" y="344"/>
                </a:lnTo>
                <a:lnTo>
                  <a:pt x="180" y="351"/>
                </a:lnTo>
                <a:lnTo>
                  <a:pt x="180" y="355"/>
                </a:lnTo>
                <a:lnTo>
                  <a:pt x="182" y="376"/>
                </a:lnTo>
                <a:lnTo>
                  <a:pt x="182" y="376"/>
                </a:lnTo>
                <a:lnTo>
                  <a:pt x="180" y="381"/>
                </a:lnTo>
                <a:lnTo>
                  <a:pt x="180" y="386"/>
                </a:lnTo>
                <a:lnTo>
                  <a:pt x="182" y="392"/>
                </a:lnTo>
                <a:lnTo>
                  <a:pt x="182" y="392"/>
                </a:lnTo>
                <a:lnTo>
                  <a:pt x="186" y="407"/>
                </a:lnTo>
                <a:lnTo>
                  <a:pt x="186" y="407"/>
                </a:lnTo>
                <a:lnTo>
                  <a:pt x="187" y="416"/>
                </a:lnTo>
                <a:lnTo>
                  <a:pt x="191" y="423"/>
                </a:lnTo>
                <a:lnTo>
                  <a:pt x="194" y="427"/>
                </a:lnTo>
                <a:lnTo>
                  <a:pt x="196" y="429"/>
                </a:lnTo>
                <a:lnTo>
                  <a:pt x="196" y="429"/>
                </a:lnTo>
                <a:lnTo>
                  <a:pt x="210" y="437"/>
                </a:lnTo>
                <a:lnTo>
                  <a:pt x="221" y="446"/>
                </a:lnTo>
                <a:lnTo>
                  <a:pt x="224" y="451"/>
                </a:lnTo>
                <a:lnTo>
                  <a:pt x="228" y="457"/>
                </a:lnTo>
                <a:lnTo>
                  <a:pt x="228" y="457"/>
                </a:lnTo>
                <a:lnTo>
                  <a:pt x="245" y="474"/>
                </a:lnTo>
                <a:lnTo>
                  <a:pt x="263" y="485"/>
                </a:lnTo>
                <a:lnTo>
                  <a:pt x="270" y="490"/>
                </a:lnTo>
                <a:lnTo>
                  <a:pt x="277" y="492"/>
                </a:lnTo>
                <a:lnTo>
                  <a:pt x="277" y="492"/>
                </a:lnTo>
                <a:lnTo>
                  <a:pt x="288" y="557"/>
                </a:lnTo>
                <a:lnTo>
                  <a:pt x="288" y="557"/>
                </a:lnTo>
                <a:lnTo>
                  <a:pt x="288" y="571"/>
                </a:lnTo>
                <a:lnTo>
                  <a:pt x="288" y="584"/>
                </a:lnTo>
                <a:lnTo>
                  <a:pt x="289" y="589"/>
                </a:lnTo>
                <a:lnTo>
                  <a:pt x="291" y="594"/>
                </a:lnTo>
                <a:lnTo>
                  <a:pt x="298" y="617"/>
                </a:lnTo>
                <a:lnTo>
                  <a:pt x="298" y="617"/>
                </a:lnTo>
                <a:lnTo>
                  <a:pt x="298" y="635"/>
                </a:lnTo>
                <a:lnTo>
                  <a:pt x="300" y="649"/>
                </a:lnTo>
                <a:lnTo>
                  <a:pt x="302" y="658"/>
                </a:lnTo>
                <a:lnTo>
                  <a:pt x="302" y="658"/>
                </a:lnTo>
                <a:lnTo>
                  <a:pt x="307" y="679"/>
                </a:lnTo>
                <a:lnTo>
                  <a:pt x="312" y="695"/>
                </a:lnTo>
                <a:lnTo>
                  <a:pt x="314" y="702"/>
                </a:lnTo>
                <a:lnTo>
                  <a:pt x="318" y="705"/>
                </a:lnTo>
                <a:lnTo>
                  <a:pt x="327" y="751"/>
                </a:lnTo>
                <a:lnTo>
                  <a:pt x="327" y="751"/>
                </a:lnTo>
                <a:lnTo>
                  <a:pt x="304" y="797"/>
                </a:lnTo>
                <a:lnTo>
                  <a:pt x="286" y="832"/>
                </a:lnTo>
                <a:lnTo>
                  <a:pt x="277" y="855"/>
                </a:lnTo>
                <a:lnTo>
                  <a:pt x="277" y="855"/>
                </a:lnTo>
                <a:lnTo>
                  <a:pt x="272" y="869"/>
                </a:lnTo>
                <a:lnTo>
                  <a:pt x="256" y="901"/>
                </a:lnTo>
                <a:lnTo>
                  <a:pt x="237" y="936"/>
                </a:lnTo>
                <a:lnTo>
                  <a:pt x="228" y="952"/>
                </a:lnTo>
                <a:lnTo>
                  <a:pt x="219" y="962"/>
                </a:lnTo>
                <a:lnTo>
                  <a:pt x="219" y="962"/>
                </a:lnTo>
                <a:lnTo>
                  <a:pt x="214" y="968"/>
                </a:lnTo>
                <a:lnTo>
                  <a:pt x="208" y="973"/>
                </a:lnTo>
                <a:lnTo>
                  <a:pt x="203" y="982"/>
                </a:lnTo>
                <a:lnTo>
                  <a:pt x="200" y="992"/>
                </a:lnTo>
                <a:lnTo>
                  <a:pt x="198" y="1003"/>
                </a:lnTo>
                <a:lnTo>
                  <a:pt x="198" y="1017"/>
                </a:lnTo>
                <a:lnTo>
                  <a:pt x="203" y="1033"/>
                </a:lnTo>
                <a:lnTo>
                  <a:pt x="203" y="1033"/>
                </a:lnTo>
                <a:lnTo>
                  <a:pt x="205" y="1042"/>
                </a:lnTo>
                <a:lnTo>
                  <a:pt x="207" y="1063"/>
                </a:lnTo>
                <a:lnTo>
                  <a:pt x="208" y="1079"/>
                </a:lnTo>
                <a:lnTo>
                  <a:pt x="208" y="1095"/>
                </a:lnTo>
                <a:lnTo>
                  <a:pt x="207" y="1114"/>
                </a:lnTo>
                <a:lnTo>
                  <a:pt x="201" y="1132"/>
                </a:lnTo>
                <a:lnTo>
                  <a:pt x="201" y="1132"/>
                </a:lnTo>
                <a:lnTo>
                  <a:pt x="194" y="1204"/>
                </a:lnTo>
                <a:lnTo>
                  <a:pt x="186" y="1290"/>
                </a:lnTo>
                <a:lnTo>
                  <a:pt x="186" y="1290"/>
                </a:lnTo>
                <a:lnTo>
                  <a:pt x="182" y="1292"/>
                </a:lnTo>
                <a:lnTo>
                  <a:pt x="178" y="1295"/>
                </a:lnTo>
                <a:lnTo>
                  <a:pt x="177" y="1303"/>
                </a:lnTo>
                <a:lnTo>
                  <a:pt x="177" y="1303"/>
                </a:lnTo>
                <a:lnTo>
                  <a:pt x="175" y="1311"/>
                </a:lnTo>
                <a:lnTo>
                  <a:pt x="170" y="1334"/>
                </a:lnTo>
                <a:lnTo>
                  <a:pt x="166" y="1347"/>
                </a:lnTo>
                <a:lnTo>
                  <a:pt x="159" y="1361"/>
                </a:lnTo>
                <a:lnTo>
                  <a:pt x="152" y="1371"/>
                </a:lnTo>
                <a:lnTo>
                  <a:pt x="143" y="1380"/>
                </a:lnTo>
                <a:lnTo>
                  <a:pt x="143" y="1380"/>
                </a:lnTo>
                <a:lnTo>
                  <a:pt x="140" y="1380"/>
                </a:lnTo>
                <a:lnTo>
                  <a:pt x="138" y="1380"/>
                </a:lnTo>
                <a:lnTo>
                  <a:pt x="136" y="1384"/>
                </a:lnTo>
                <a:lnTo>
                  <a:pt x="136" y="1384"/>
                </a:lnTo>
                <a:lnTo>
                  <a:pt x="134" y="1394"/>
                </a:lnTo>
                <a:lnTo>
                  <a:pt x="129" y="1403"/>
                </a:lnTo>
                <a:lnTo>
                  <a:pt x="127" y="1406"/>
                </a:lnTo>
                <a:lnTo>
                  <a:pt x="124" y="1408"/>
                </a:lnTo>
                <a:lnTo>
                  <a:pt x="124" y="1408"/>
                </a:lnTo>
                <a:lnTo>
                  <a:pt x="94" y="1415"/>
                </a:lnTo>
                <a:lnTo>
                  <a:pt x="73" y="1421"/>
                </a:lnTo>
                <a:lnTo>
                  <a:pt x="66" y="1422"/>
                </a:lnTo>
                <a:lnTo>
                  <a:pt x="64" y="1424"/>
                </a:lnTo>
                <a:lnTo>
                  <a:pt x="32" y="1429"/>
                </a:lnTo>
                <a:lnTo>
                  <a:pt x="32" y="1429"/>
                </a:lnTo>
                <a:lnTo>
                  <a:pt x="29" y="1428"/>
                </a:lnTo>
                <a:lnTo>
                  <a:pt x="18" y="1426"/>
                </a:lnTo>
                <a:lnTo>
                  <a:pt x="13" y="1426"/>
                </a:lnTo>
                <a:lnTo>
                  <a:pt x="8" y="1429"/>
                </a:lnTo>
                <a:lnTo>
                  <a:pt x="4" y="1435"/>
                </a:lnTo>
                <a:lnTo>
                  <a:pt x="2" y="1443"/>
                </a:lnTo>
                <a:lnTo>
                  <a:pt x="2" y="1443"/>
                </a:lnTo>
                <a:lnTo>
                  <a:pt x="0" y="1445"/>
                </a:lnTo>
                <a:lnTo>
                  <a:pt x="2" y="1452"/>
                </a:lnTo>
                <a:lnTo>
                  <a:pt x="4" y="1456"/>
                </a:lnTo>
                <a:lnTo>
                  <a:pt x="9" y="1461"/>
                </a:lnTo>
                <a:lnTo>
                  <a:pt x="15" y="1465"/>
                </a:lnTo>
                <a:lnTo>
                  <a:pt x="22" y="1468"/>
                </a:lnTo>
                <a:lnTo>
                  <a:pt x="22" y="1468"/>
                </a:lnTo>
                <a:lnTo>
                  <a:pt x="32" y="1475"/>
                </a:lnTo>
                <a:lnTo>
                  <a:pt x="59" y="1488"/>
                </a:lnTo>
                <a:lnTo>
                  <a:pt x="76" y="1495"/>
                </a:lnTo>
                <a:lnTo>
                  <a:pt x="96" y="1500"/>
                </a:lnTo>
                <a:lnTo>
                  <a:pt x="115" y="1503"/>
                </a:lnTo>
                <a:lnTo>
                  <a:pt x="134" y="1503"/>
                </a:lnTo>
                <a:lnTo>
                  <a:pt x="134" y="1503"/>
                </a:lnTo>
                <a:lnTo>
                  <a:pt x="145" y="1503"/>
                </a:lnTo>
                <a:lnTo>
                  <a:pt x="154" y="1505"/>
                </a:lnTo>
                <a:lnTo>
                  <a:pt x="159" y="1507"/>
                </a:lnTo>
                <a:lnTo>
                  <a:pt x="161" y="1509"/>
                </a:lnTo>
                <a:lnTo>
                  <a:pt x="210" y="1514"/>
                </a:lnTo>
                <a:lnTo>
                  <a:pt x="210" y="1514"/>
                </a:lnTo>
                <a:lnTo>
                  <a:pt x="217" y="1512"/>
                </a:lnTo>
                <a:lnTo>
                  <a:pt x="221" y="1510"/>
                </a:lnTo>
                <a:lnTo>
                  <a:pt x="223" y="1509"/>
                </a:lnTo>
                <a:lnTo>
                  <a:pt x="223" y="1505"/>
                </a:lnTo>
                <a:lnTo>
                  <a:pt x="223" y="1505"/>
                </a:lnTo>
                <a:lnTo>
                  <a:pt x="223" y="1500"/>
                </a:lnTo>
                <a:lnTo>
                  <a:pt x="224" y="1495"/>
                </a:lnTo>
                <a:lnTo>
                  <a:pt x="226" y="1489"/>
                </a:lnTo>
                <a:lnTo>
                  <a:pt x="226" y="1489"/>
                </a:lnTo>
                <a:lnTo>
                  <a:pt x="231" y="1465"/>
                </a:lnTo>
                <a:lnTo>
                  <a:pt x="235" y="1445"/>
                </a:lnTo>
                <a:lnTo>
                  <a:pt x="235" y="1438"/>
                </a:lnTo>
                <a:lnTo>
                  <a:pt x="233" y="1433"/>
                </a:lnTo>
                <a:lnTo>
                  <a:pt x="233" y="1433"/>
                </a:lnTo>
                <a:lnTo>
                  <a:pt x="231" y="1429"/>
                </a:lnTo>
                <a:lnTo>
                  <a:pt x="228" y="1426"/>
                </a:lnTo>
                <a:lnTo>
                  <a:pt x="226" y="1424"/>
                </a:lnTo>
                <a:lnTo>
                  <a:pt x="226" y="1424"/>
                </a:lnTo>
                <a:lnTo>
                  <a:pt x="224" y="1412"/>
                </a:lnTo>
                <a:lnTo>
                  <a:pt x="224" y="1403"/>
                </a:lnTo>
                <a:lnTo>
                  <a:pt x="226" y="1398"/>
                </a:lnTo>
                <a:lnTo>
                  <a:pt x="228" y="1396"/>
                </a:lnTo>
                <a:lnTo>
                  <a:pt x="228" y="1396"/>
                </a:lnTo>
                <a:lnTo>
                  <a:pt x="230" y="1382"/>
                </a:lnTo>
                <a:lnTo>
                  <a:pt x="231" y="1371"/>
                </a:lnTo>
                <a:lnTo>
                  <a:pt x="230" y="1362"/>
                </a:lnTo>
                <a:lnTo>
                  <a:pt x="230" y="1362"/>
                </a:lnTo>
                <a:lnTo>
                  <a:pt x="235" y="1338"/>
                </a:lnTo>
                <a:lnTo>
                  <a:pt x="238" y="1320"/>
                </a:lnTo>
                <a:lnTo>
                  <a:pt x="240" y="1313"/>
                </a:lnTo>
                <a:lnTo>
                  <a:pt x="244" y="1310"/>
                </a:lnTo>
                <a:lnTo>
                  <a:pt x="242" y="1303"/>
                </a:lnTo>
                <a:lnTo>
                  <a:pt x="242" y="1303"/>
                </a:lnTo>
                <a:lnTo>
                  <a:pt x="258" y="1251"/>
                </a:lnTo>
                <a:lnTo>
                  <a:pt x="270" y="1214"/>
                </a:lnTo>
                <a:lnTo>
                  <a:pt x="277" y="1197"/>
                </a:lnTo>
                <a:lnTo>
                  <a:pt x="277" y="1197"/>
                </a:lnTo>
                <a:lnTo>
                  <a:pt x="282" y="1179"/>
                </a:lnTo>
                <a:lnTo>
                  <a:pt x="291" y="1139"/>
                </a:lnTo>
                <a:lnTo>
                  <a:pt x="297" y="1114"/>
                </a:lnTo>
                <a:lnTo>
                  <a:pt x="298" y="1088"/>
                </a:lnTo>
                <a:lnTo>
                  <a:pt x="298" y="1063"/>
                </a:lnTo>
                <a:lnTo>
                  <a:pt x="297" y="1052"/>
                </a:lnTo>
                <a:lnTo>
                  <a:pt x="293" y="1042"/>
                </a:lnTo>
                <a:lnTo>
                  <a:pt x="293" y="1042"/>
                </a:lnTo>
                <a:lnTo>
                  <a:pt x="291" y="1035"/>
                </a:lnTo>
                <a:lnTo>
                  <a:pt x="291" y="1029"/>
                </a:lnTo>
                <a:lnTo>
                  <a:pt x="295" y="1024"/>
                </a:lnTo>
                <a:lnTo>
                  <a:pt x="295" y="1024"/>
                </a:lnTo>
                <a:lnTo>
                  <a:pt x="300" y="1015"/>
                </a:lnTo>
                <a:lnTo>
                  <a:pt x="312" y="992"/>
                </a:lnTo>
                <a:lnTo>
                  <a:pt x="321" y="980"/>
                </a:lnTo>
                <a:lnTo>
                  <a:pt x="330" y="968"/>
                </a:lnTo>
                <a:lnTo>
                  <a:pt x="341" y="957"/>
                </a:lnTo>
                <a:lnTo>
                  <a:pt x="351" y="948"/>
                </a:lnTo>
                <a:lnTo>
                  <a:pt x="390" y="915"/>
                </a:lnTo>
                <a:lnTo>
                  <a:pt x="390" y="915"/>
                </a:lnTo>
                <a:lnTo>
                  <a:pt x="418" y="952"/>
                </a:lnTo>
                <a:lnTo>
                  <a:pt x="450" y="991"/>
                </a:lnTo>
                <a:lnTo>
                  <a:pt x="450" y="991"/>
                </a:lnTo>
                <a:lnTo>
                  <a:pt x="464" y="1012"/>
                </a:lnTo>
                <a:lnTo>
                  <a:pt x="475" y="1031"/>
                </a:lnTo>
                <a:lnTo>
                  <a:pt x="478" y="1040"/>
                </a:lnTo>
                <a:lnTo>
                  <a:pt x="482" y="1047"/>
                </a:lnTo>
                <a:lnTo>
                  <a:pt x="482" y="1047"/>
                </a:lnTo>
                <a:lnTo>
                  <a:pt x="482" y="1054"/>
                </a:lnTo>
                <a:lnTo>
                  <a:pt x="485" y="1061"/>
                </a:lnTo>
                <a:lnTo>
                  <a:pt x="490" y="1068"/>
                </a:lnTo>
                <a:lnTo>
                  <a:pt x="496" y="1077"/>
                </a:lnTo>
                <a:lnTo>
                  <a:pt x="506" y="1082"/>
                </a:lnTo>
                <a:lnTo>
                  <a:pt x="520" y="1086"/>
                </a:lnTo>
                <a:lnTo>
                  <a:pt x="527" y="1088"/>
                </a:lnTo>
                <a:lnTo>
                  <a:pt x="536" y="1086"/>
                </a:lnTo>
                <a:lnTo>
                  <a:pt x="536" y="1086"/>
                </a:lnTo>
                <a:lnTo>
                  <a:pt x="571" y="1079"/>
                </a:lnTo>
                <a:lnTo>
                  <a:pt x="598" y="1072"/>
                </a:lnTo>
                <a:lnTo>
                  <a:pt x="619" y="1070"/>
                </a:lnTo>
                <a:lnTo>
                  <a:pt x="619" y="1070"/>
                </a:lnTo>
                <a:lnTo>
                  <a:pt x="645" y="1066"/>
                </a:lnTo>
                <a:lnTo>
                  <a:pt x="668" y="1063"/>
                </a:lnTo>
                <a:lnTo>
                  <a:pt x="688" y="1059"/>
                </a:lnTo>
                <a:lnTo>
                  <a:pt x="688" y="1059"/>
                </a:lnTo>
                <a:lnTo>
                  <a:pt x="716" y="1052"/>
                </a:lnTo>
                <a:lnTo>
                  <a:pt x="748" y="1047"/>
                </a:lnTo>
                <a:lnTo>
                  <a:pt x="748" y="1047"/>
                </a:lnTo>
                <a:lnTo>
                  <a:pt x="753" y="1047"/>
                </a:lnTo>
                <a:lnTo>
                  <a:pt x="758" y="1047"/>
                </a:lnTo>
                <a:lnTo>
                  <a:pt x="764" y="1047"/>
                </a:lnTo>
                <a:lnTo>
                  <a:pt x="764" y="1047"/>
                </a:lnTo>
                <a:lnTo>
                  <a:pt x="772" y="1045"/>
                </a:lnTo>
                <a:lnTo>
                  <a:pt x="792" y="1043"/>
                </a:lnTo>
                <a:lnTo>
                  <a:pt x="816" y="1043"/>
                </a:lnTo>
                <a:lnTo>
                  <a:pt x="827" y="1045"/>
                </a:lnTo>
                <a:lnTo>
                  <a:pt x="838" y="1047"/>
                </a:lnTo>
                <a:lnTo>
                  <a:pt x="838" y="1047"/>
                </a:lnTo>
                <a:lnTo>
                  <a:pt x="838" y="1051"/>
                </a:lnTo>
                <a:lnTo>
                  <a:pt x="841" y="1056"/>
                </a:lnTo>
                <a:lnTo>
                  <a:pt x="843" y="1059"/>
                </a:lnTo>
                <a:lnTo>
                  <a:pt x="848" y="1063"/>
                </a:lnTo>
                <a:lnTo>
                  <a:pt x="853" y="1065"/>
                </a:lnTo>
                <a:lnTo>
                  <a:pt x="860" y="1065"/>
                </a:lnTo>
                <a:lnTo>
                  <a:pt x="860" y="1065"/>
                </a:lnTo>
                <a:lnTo>
                  <a:pt x="882" y="1075"/>
                </a:lnTo>
                <a:lnTo>
                  <a:pt x="897" y="1084"/>
                </a:lnTo>
                <a:lnTo>
                  <a:pt x="910" y="1088"/>
                </a:lnTo>
                <a:lnTo>
                  <a:pt x="910" y="1088"/>
                </a:lnTo>
                <a:lnTo>
                  <a:pt x="913" y="1089"/>
                </a:lnTo>
                <a:lnTo>
                  <a:pt x="922" y="1096"/>
                </a:lnTo>
                <a:lnTo>
                  <a:pt x="934" y="1107"/>
                </a:lnTo>
                <a:lnTo>
                  <a:pt x="940" y="1114"/>
                </a:lnTo>
                <a:lnTo>
                  <a:pt x="943" y="1123"/>
                </a:lnTo>
                <a:lnTo>
                  <a:pt x="943" y="1123"/>
                </a:lnTo>
                <a:lnTo>
                  <a:pt x="945" y="1128"/>
                </a:lnTo>
                <a:lnTo>
                  <a:pt x="947" y="1132"/>
                </a:lnTo>
                <a:lnTo>
                  <a:pt x="950" y="1137"/>
                </a:lnTo>
                <a:lnTo>
                  <a:pt x="956" y="1139"/>
                </a:lnTo>
                <a:lnTo>
                  <a:pt x="961" y="1140"/>
                </a:lnTo>
                <a:lnTo>
                  <a:pt x="970" y="1140"/>
                </a:lnTo>
                <a:lnTo>
                  <a:pt x="979" y="1135"/>
                </a:lnTo>
                <a:lnTo>
                  <a:pt x="979" y="1135"/>
                </a:lnTo>
                <a:lnTo>
                  <a:pt x="980" y="1132"/>
                </a:lnTo>
                <a:lnTo>
                  <a:pt x="984" y="1125"/>
                </a:lnTo>
                <a:lnTo>
                  <a:pt x="986" y="1110"/>
                </a:lnTo>
                <a:lnTo>
                  <a:pt x="986" y="1100"/>
                </a:lnTo>
                <a:lnTo>
                  <a:pt x="986" y="1088"/>
                </a:lnTo>
                <a:lnTo>
                  <a:pt x="986" y="1088"/>
                </a:lnTo>
                <a:close/>
                <a:moveTo>
                  <a:pt x="536" y="323"/>
                </a:moveTo>
                <a:lnTo>
                  <a:pt x="536" y="323"/>
                </a:lnTo>
                <a:lnTo>
                  <a:pt x="545" y="330"/>
                </a:lnTo>
                <a:lnTo>
                  <a:pt x="557" y="339"/>
                </a:lnTo>
                <a:lnTo>
                  <a:pt x="587" y="353"/>
                </a:lnTo>
                <a:lnTo>
                  <a:pt x="614" y="363"/>
                </a:lnTo>
                <a:lnTo>
                  <a:pt x="626" y="367"/>
                </a:lnTo>
                <a:lnTo>
                  <a:pt x="626" y="367"/>
                </a:lnTo>
                <a:lnTo>
                  <a:pt x="621" y="370"/>
                </a:lnTo>
                <a:lnTo>
                  <a:pt x="612" y="376"/>
                </a:lnTo>
                <a:lnTo>
                  <a:pt x="603" y="384"/>
                </a:lnTo>
                <a:lnTo>
                  <a:pt x="603" y="384"/>
                </a:lnTo>
                <a:lnTo>
                  <a:pt x="587" y="390"/>
                </a:lnTo>
                <a:lnTo>
                  <a:pt x="578" y="392"/>
                </a:lnTo>
                <a:lnTo>
                  <a:pt x="578" y="392"/>
                </a:lnTo>
                <a:lnTo>
                  <a:pt x="556" y="395"/>
                </a:lnTo>
                <a:lnTo>
                  <a:pt x="540" y="397"/>
                </a:lnTo>
                <a:lnTo>
                  <a:pt x="540" y="397"/>
                </a:lnTo>
                <a:lnTo>
                  <a:pt x="531" y="383"/>
                </a:lnTo>
                <a:lnTo>
                  <a:pt x="524" y="374"/>
                </a:lnTo>
                <a:lnTo>
                  <a:pt x="524" y="374"/>
                </a:lnTo>
                <a:lnTo>
                  <a:pt x="526" y="362"/>
                </a:lnTo>
                <a:lnTo>
                  <a:pt x="529" y="346"/>
                </a:lnTo>
                <a:lnTo>
                  <a:pt x="536" y="323"/>
                </a:lnTo>
                <a:lnTo>
                  <a:pt x="536" y="323"/>
                </a:lnTo>
                <a:close/>
                <a:moveTo>
                  <a:pt x="223" y="326"/>
                </a:moveTo>
                <a:lnTo>
                  <a:pt x="223" y="326"/>
                </a:lnTo>
                <a:lnTo>
                  <a:pt x="223" y="328"/>
                </a:lnTo>
                <a:lnTo>
                  <a:pt x="219" y="328"/>
                </a:lnTo>
                <a:lnTo>
                  <a:pt x="215" y="326"/>
                </a:lnTo>
                <a:lnTo>
                  <a:pt x="219" y="318"/>
                </a:lnTo>
                <a:lnTo>
                  <a:pt x="219" y="318"/>
                </a:lnTo>
                <a:lnTo>
                  <a:pt x="224" y="318"/>
                </a:lnTo>
                <a:lnTo>
                  <a:pt x="224" y="316"/>
                </a:lnTo>
                <a:lnTo>
                  <a:pt x="223" y="3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512004" y="2541395"/>
            <a:ext cx="978125" cy="1545332"/>
          </a:xfrm>
          <a:custGeom>
            <a:avLst/>
            <a:gdLst/>
            <a:ahLst/>
            <a:cxnLst/>
            <a:rect l="l" t="t" r="r" b="b"/>
            <a:pathLst>
              <a:path w="865" h="1436" extrusionOk="0">
                <a:moveTo>
                  <a:pt x="844" y="1281"/>
                </a:moveTo>
                <a:lnTo>
                  <a:pt x="844" y="1281"/>
                </a:lnTo>
                <a:lnTo>
                  <a:pt x="835" y="1274"/>
                </a:lnTo>
                <a:lnTo>
                  <a:pt x="823" y="1269"/>
                </a:lnTo>
                <a:lnTo>
                  <a:pt x="803" y="1258"/>
                </a:lnTo>
                <a:lnTo>
                  <a:pt x="803" y="1258"/>
                </a:lnTo>
                <a:lnTo>
                  <a:pt x="786" y="1249"/>
                </a:lnTo>
                <a:lnTo>
                  <a:pt x="775" y="1244"/>
                </a:lnTo>
                <a:lnTo>
                  <a:pt x="766" y="1235"/>
                </a:lnTo>
                <a:lnTo>
                  <a:pt x="766" y="1235"/>
                </a:lnTo>
                <a:lnTo>
                  <a:pt x="756" y="1218"/>
                </a:lnTo>
                <a:lnTo>
                  <a:pt x="742" y="1195"/>
                </a:lnTo>
                <a:lnTo>
                  <a:pt x="729" y="1170"/>
                </a:lnTo>
                <a:lnTo>
                  <a:pt x="721" y="1151"/>
                </a:lnTo>
                <a:lnTo>
                  <a:pt x="721" y="1151"/>
                </a:lnTo>
                <a:lnTo>
                  <a:pt x="715" y="1133"/>
                </a:lnTo>
                <a:lnTo>
                  <a:pt x="708" y="1115"/>
                </a:lnTo>
                <a:lnTo>
                  <a:pt x="698" y="1096"/>
                </a:lnTo>
                <a:lnTo>
                  <a:pt x="685" y="1080"/>
                </a:lnTo>
                <a:lnTo>
                  <a:pt x="685" y="1080"/>
                </a:lnTo>
                <a:lnTo>
                  <a:pt x="659" y="1054"/>
                </a:lnTo>
                <a:lnTo>
                  <a:pt x="634" y="1031"/>
                </a:lnTo>
                <a:lnTo>
                  <a:pt x="634" y="1031"/>
                </a:lnTo>
                <a:lnTo>
                  <a:pt x="611" y="1013"/>
                </a:lnTo>
                <a:lnTo>
                  <a:pt x="601" y="1004"/>
                </a:lnTo>
                <a:lnTo>
                  <a:pt x="601" y="1004"/>
                </a:lnTo>
                <a:lnTo>
                  <a:pt x="592" y="990"/>
                </a:lnTo>
                <a:lnTo>
                  <a:pt x="583" y="976"/>
                </a:lnTo>
                <a:lnTo>
                  <a:pt x="576" y="960"/>
                </a:lnTo>
                <a:lnTo>
                  <a:pt x="576" y="960"/>
                </a:lnTo>
                <a:lnTo>
                  <a:pt x="560" y="918"/>
                </a:lnTo>
                <a:lnTo>
                  <a:pt x="550" y="895"/>
                </a:lnTo>
                <a:lnTo>
                  <a:pt x="539" y="874"/>
                </a:lnTo>
                <a:lnTo>
                  <a:pt x="539" y="874"/>
                </a:lnTo>
                <a:lnTo>
                  <a:pt x="504" y="828"/>
                </a:lnTo>
                <a:lnTo>
                  <a:pt x="481" y="798"/>
                </a:lnTo>
                <a:lnTo>
                  <a:pt x="502" y="791"/>
                </a:lnTo>
                <a:lnTo>
                  <a:pt x="502" y="791"/>
                </a:lnTo>
                <a:lnTo>
                  <a:pt x="506" y="789"/>
                </a:lnTo>
                <a:lnTo>
                  <a:pt x="518" y="786"/>
                </a:lnTo>
                <a:lnTo>
                  <a:pt x="525" y="782"/>
                </a:lnTo>
                <a:lnTo>
                  <a:pt x="532" y="777"/>
                </a:lnTo>
                <a:lnTo>
                  <a:pt x="539" y="772"/>
                </a:lnTo>
                <a:lnTo>
                  <a:pt x="546" y="763"/>
                </a:lnTo>
                <a:lnTo>
                  <a:pt x="546" y="763"/>
                </a:lnTo>
                <a:lnTo>
                  <a:pt x="555" y="747"/>
                </a:lnTo>
                <a:lnTo>
                  <a:pt x="562" y="731"/>
                </a:lnTo>
                <a:lnTo>
                  <a:pt x="565" y="715"/>
                </a:lnTo>
                <a:lnTo>
                  <a:pt x="565" y="698"/>
                </a:lnTo>
                <a:lnTo>
                  <a:pt x="565" y="698"/>
                </a:lnTo>
                <a:lnTo>
                  <a:pt x="562" y="684"/>
                </a:lnTo>
                <a:lnTo>
                  <a:pt x="558" y="671"/>
                </a:lnTo>
                <a:lnTo>
                  <a:pt x="553" y="661"/>
                </a:lnTo>
                <a:lnTo>
                  <a:pt x="546" y="650"/>
                </a:lnTo>
                <a:lnTo>
                  <a:pt x="546" y="650"/>
                </a:lnTo>
                <a:lnTo>
                  <a:pt x="530" y="634"/>
                </a:lnTo>
                <a:lnTo>
                  <a:pt x="521" y="625"/>
                </a:lnTo>
                <a:lnTo>
                  <a:pt x="521" y="625"/>
                </a:lnTo>
                <a:lnTo>
                  <a:pt x="521" y="622"/>
                </a:lnTo>
                <a:lnTo>
                  <a:pt x="521" y="613"/>
                </a:lnTo>
                <a:lnTo>
                  <a:pt x="520" y="601"/>
                </a:lnTo>
                <a:lnTo>
                  <a:pt x="516" y="594"/>
                </a:lnTo>
                <a:lnTo>
                  <a:pt x="513" y="587"/>
                </a:lnTo>
                <a:lnTo>
                  <a:pt x="513" y="587"/>
                </a:lnTo>
                <a:lnTo>
                  <a:pt x="491" y="558"/>
                </a:lnTo>
                <a:lnTo>
                  <a:pt x="484" y="544"/>
                </a:lnTo>
                <a:lnTo>
                  <a:pt x="481" y="539"/>
                </a:lnTo>
                <a:lnTo>
                  <a:pt x="481" y="536"/>
                </a:lnTo>
                <a:lnTo>
                  <a:pt x="481" y="536"/>
                </a:lnTo>
                <a:lnTo>
                  <a:pt x="481" y="521"/>
                </a:lnTo>
                <a:lnTo>
                  <a:pt x="483" y="504"/>
                </a:lnTo>
                <a:lnTo>
                  <a:pt x="486" y="481"/>
                </a:lnTo>
                <a:lnTo>
                  <a:pt x="497" y="479"/>
                </a:lnTo>
                <a:lnTo>
                  <a:pt x="500" y="458"/>
                </a:lnTo>
                <a:lnTo>
                  <a:pt x="511" y="423"/>
                </a:lnTo>
                <a:lnTo>
                  <a:pt x="525" y="421"/>
                </a:lnTo>
                <a:lnTo>
                  <a:pt x="525" y="421"/>
                </a:lnTo>
                <a:lnTo>
                  <a:pt x="530" y="432"/>
                </a:lnTo>
                <a:lnTo>
                  <a:pt x="539" y="439"/>
                </a:lnTo>
                <a:lnTo>
                  <a:pt x="543" y="442"/>
                </a:lnTo>
                <a:lnTo>
                  <a:pt x="550" y="444"/>
                </a:lnTo>
                <a:lnTo>
                  <a:pt x="550" y="444"/>
                </a:lnTo>
                <a:lnTo>
                  <a:pt x="558" y="447"/>
                </a:lnTo>
                <a:lnTo>
                  <a:pt x="564" y="446"/>
                </a:lnTo>
                <a:lnTo>
                  <a:pt x="565" y="444"/>
                </a:lnTo>
                <a:lnTo>
                  <a:pt x="565" y="442"/>
                </a:lnTo>
                <a:lnTo>
                  <a:pt x="565" y="442"/>
                </a:lnTo>
                <a:lnTo>
                  <a:pt x="571" y="428"/>
                </a:lnTo>
                <a:lnTo>
                  <a:pt x="578" y="403"/>
                </a:lnTo>
                <a:lnTo>
                  <a:pt x="578" y="403"/>
                </a:lnTo>
                <a:lnTo>
                  <a:pt x="580" y="391"/>
                </a:lnTo>
                <a:lnTo>
                  <a:pt x="585" y="381"/>
                </a:lnTo>
                <a:lnTo>
                  <a:pt x="588" y="368"/>
                </a:lnTo>
                <a:lnTo>
                  <a:pt x="608" y="373"/>
                </a:lnTo>
                <a:lnTo>
                  <a:pt x="608" y="373"/>
                </a:lnTo>
                <a:lnTo>
                  <a:pt x="608" y="391"/>
                </a:lnTo>
                <a:lnTo>
                  <a:pt x="611" y="428"/>
                </a:lnTo>
                <a:lnTo>
                  <a:pt x="611" y="428"/>
                </a:lnTo>
                <a:lnTo>
                  <a:pt x="620" y="500"/>
                </a:lnTo>
                <a:lnTo>
                  <a:pt x="620" y="500"/>
                </a:lnTo>
                <a:lnTo>
                  <a:pt x="620" y="516"/>
                </a:lnTo>
                <a:lnTo>
                  <a:pt x="620" y="530"/>
                </a:lnTo>
                <a:lnTo>
                  <a:pt x="620" y="539"/>
                </a:lnTo>
                <a:lnTo>
                  <a:pt x="617" y="546"/>
                </a:lnTo>
                <a:lnTo>
                  <a:pt x="617" y="546"/>
                </a:lnTo>
                <a:lnTo>
                  <a:pt x="602" y="560"/>
                </a:lnTo>
                <a:lnTo>
                  <a:pt x="597" y="569"/>
                </a:lnTo>
                <a:lnTo>
                  <a:pt x="595" y="573"/>
                </a:lnTo>
                <a:lnTo>
                  <a:pt x="595" y="576"/>
                </a:lnTo>
                <a:lnTo>
                  <a:pt x="595" y="576"/>
                </a:lnTo>
                <a:lnTo>
                  <a:pt x="597" y="580"/>
                </a:lnTo>
                <a:lnTo>
                  <a:pt x="602" y="585"/>
                </a:lnTo>
                <a:lnTo>
                  <a:pt x="608" y="587"/>
                </a:lnTo>
                <a:lnTo>
                  <a:pt x="613" y="587"/>
                </a:lnTo>
                <a:lnTo>
                  <a:pt x="613" y="587"/>
                </a:lnTo>
                <a:lnTo>
                  <a:pt x="622" y="585"/>
                </a:lnTo>
                <a:lnTo>
                  <a:pt x="629" y="585"/>
                </a:lnTo>
                <a:lnTo>
                  <a:pt x="632" y="588"/>
                </a:lnTo>
                <a:lnTo>
                  <a:pt x="632" y="588"/>
                </a:lnTo>
                <a:lnTo>
                  <a:pt x="634" y="590"/>
                </a:lnTo>
                <a:lnTo>
                  <a:pt x="634" y="592"/>
                </a:lnTo>
                <a:lnTo>
                  <a:pt x="632" y="599"/>
                </a:lnTo>
                <a:lnTo>
                  <a:pt x="631" y="604"/>
                </a:lnTo>
                <a:lnTo>
                  <a:pt x="631" y="608"/>
                </a:lnTo>
                <a:lnTo>
                  <a:pt x="631" y="608"/>
                </a:lnTo>
                <a:lnTo>
                  <a:pt x="636" y="613"/>
                </a:lnTo>
                <a:lnTo>
                  <a:pt x="639" y="617"/>
                </a:lnTo>
                <a:lnTo>
                  <a:pt x="639" y="617"/>
                </a:lnTo>
                <a:lnTo>
                  <a:pt x="636" y="620"/>
                </a:lnTo>
                <a:lnTo>
                  <a:pt x="634" y="624"/>
                </a:lnTo>
                <a:lnTo>
                  <a:pt x="634" y="627"/>
                </a:lnTo>
                <a:lnTo>
                  <a:pt x="634" y="627"/>
                </a:lnTo>
                <a:lnTo>
                  <a:pt x="639" y="631"/>
                </a:lnTo>
                <a:lnTo>
                  <a:pt x="645" y="632"/>
                </a:lnTo>
                <a:lnTo>
                  <a:pt x="645" y="632"/>
                </a:lnTo>
                <a:lnTo>
                  <a:pt x="647" y="634"/>
                </a:lnTo>
                <a:lnTo>
                  <a:pt x="648" y="638"/>
                </a:lnTo>
                <a:lnTo>
                  <a:pt x="650" y="641"/>
                </a:lnTo>
                <a:lnTo>
                  <a:pt x="652" y="643"/>
                </a:lnTo>
                <a:lnTo>
                  <a:pt x="652" y="643"/>
                </a:lnTo>
                <a:lnTo>
                  <a:pt x="655" y="641"/>
                </a:lnTo>
                <a:lnTo>
                  <a:pt x="661" y="640"/>
                </a:lnTo>
                <a:lnTo>
                  <a:pt x="666" y="636"/>
                </a:lnTo>
                <a:lnTo>
                  <a:pt x="668" y="632"/>
                </a:lnTo>
                <a:lnTo>
                  <a:pt x="668" y="632"/>
                </a:lnTo>
                <a:lnTo>
                  <a:pt x="668" y="624"/>
                </a:lnTo>
                <a:lnTo>
                  <a:pt x="668" y="624"/>
                </a:lnTo>
                <a:lnTo>
                  <a:pt x="675" y="622"/>
                </a:lnTo>
                <a:lnTo>
                  <a:pt x="680" y="620"/>
                </a:lnTo>
                <a:lnTo>
                  <a:pt x="684" y="617"/>
                </a:lnTo>
                <a:lnTo>
                  <a:pt x="684" y="617"/>
                </a:lnTo>
                <a:lnTo>
                  <a:pt x="687" y="608"/>
                </a:lnTo>
                <a:lnTo>
                  <a:pt x="689" y="597"/>
                </a:lnTo>
                <a:lnTo>
                  <a:pt x="689" y="583"/>
                </a:lnTo>
                <a:lnTo>
                  <a:pt x="689" y="578"/>
                </a:lnTo>
                <a:lnTo>
                  <a:pt x="687" y="574"/>
                </a:lnTo>
                <a:lnTo>
                  <a:pt x="687" y="574"/>
                </a:lnTo>
                <a:lnTo>
                  <a:pt x="682" y="560"/>
                </a:lnTo>
                <a:lnTo>
                  <a:pt x="678" y="557"/>
                </a:lnTo>
                <a:lnTo>
                  <a:pt x="675" y="553"/>
                </a:lnTo>
                <a:lnTo>
                  <a:pt x="675" y="553"/>
                </a:lnTo>
                <a:lnTo>
                  <a:pt x="664" y="548"/>
                </a:lnTo>
                <a:lnTo>
                  <a:pt x="657" y="544"/>
                </a:lnTo>
                <a:lnTo>
                  <a:pt x="654" y="539"/>
                </a:lnTo>
                <a:lnTo>
                  <a:pt x="654" y="539"/>
                </a:lnTo>
                <a:lnTo>
                  <a:pt x="654" y="534"/>
                </a:lnTo>
                <a:lnTo>
                  <a:pt x="655" y="525"/>
                </a:lnTo>
                <a:lnTo>
                  <a:pt x="659" y="497"/>
                </a:lnTo>
                <a:lnTo>
                  <a:pt x="664" y="465"/>
                </a:lnTo>
                <a:lnTo>
                  <a:pt x="669" y="439"/>
                </a:lnTo>
                <a:lnTo>
                  <a:pt x="669" y="439"/>
                </a:lnTo>
                <a:lnTo>
                  <a:pt x="673" y="375"/>
                </a:lnTo>
                <a:lnTo>
                  <a:pt x="675" y="331"/>
                </a:lnTo>
                <a:lnTo>
                  <a:pt x="624" y="301"/>
                </a:lnTo>
                <a:lnTo>
                  <a:pt x="617" y="292"/>
                </a:lnTo>
                <a:lnTo>
                  <a:pt x="617" y="292"/>
                </a:lnTo>
                <a:lnTo>
                  <a:pt x="578" y="280"/>
                </a:lnTo>
                <a:lnTo>
                  <a:pt x="523" y="262"/>
                </a:lnTo>
                <a:lnTo>
                  <a:pt x="523" y="262"/>
                </a:lnTo>
                <a:lnTo>
                  <a:pt x="479" y="245"/>
                </a:lnTo>
                <a:lnTo>
                  <a:pt x="456" y="238"/>
                </a:lnTo>
                <a:lnTo>
                  <a:pt x="435" y="231"/>
                </a:lnTo>
                <a:lnTo>
                  <a:pt x="435" y="231"/>
                </a:lnTo>
                <a:lnTo>
                  <a:pt x="396" y="224"/>
                </a:lnTo>
                <a:lnTo>
                  <a:pt x="365" y="217"/>
                </a:lnTo>
                <a:lnTo>
                  <a:pt x="365" y="217"/>
                </a:lnTo>
                <a:lnTo>
                  <a:pt x="356" y="215"/>
                </a:lnTo>
                <a:lnTo>
                  <a:pt x="356" y="215"/>
                </a:lnTo>
                <a:lnTo>
                  <a:pt x="352" y="211"/>
                </a:lnTo>
                <a:lnTo>
                  <a:pt x="354" y="203"/>
                </a:lnTo>
                <a:lnTo>
                  <a:pt x="354" y="203"/>
                </a:lnTo>
                <a:lnTo>
                  <a:pt x="359" y="201"/>
                </a:lnTo>
                <a:lnTo>
                  <a:pt x="359" y="201"/>
                </a:lnTo>
                <a:lnTo>
                  <a:pt x="365" y="199"/>
                </a:lnTo>
                <a:lnTo>
                  <a:pt x="365" y="199"/>
                </a:lnTo>
                <a:lnTo>
                  <a:pt x="366" y="199"/>
                </a:lnTo>
                <a:lnTo>
                  <a:pt x="366" y="199"/>
                </a:lnTo>
                <a:lnTo>
                  <a:pt x="379" y="197"/>
                </a:lnTo>
                <a:lnTo>
                  <a:pt x="387" y="196"/>
                </a:lnTo>
                <a:lnTo>
                  <a:pt x="396" y="192"/>
                </a:lnTo>
                <a:lnTo>
                  <a:pt x="396" y="192"/>
                </a:lnTo>
                <a:lnTo>
                  <a:pt x="386" y="194"/>
                </a:lnTo>
                <a:lnTo>
                  <a:pt x="377" y="196"/>
                </a:lnTo>
                <a:lnTo>
                  <a:pt x="368" y="194"/>
                </a:lnTo>
                <a:lnTo>
                  <a:pt x="368" y="194"/>
                </a:lnTo>
                <a:lnTo>
                  <a:pt x="368" y="192"/>
                </a:lnTo>
                <a:lnTo>
                  <a:pt x="384" y="192"/>
                </a:lnTo>
                <a:lnTo>
                  <a:pt x="370" y="190"/>
                </a:lnTo>
                <a:lnTo>
                  <a:pt x="370" y="190"/>
                </a:lnTo>
                <a:lnTo>
                  <a:pt x="370" y="188"/>
                </a:lnTo>
                <a:lnTo>
                  <a:pt x="379" y="188"/>
                </a:lnTo>
                <a:lnTo>
                  <a:pt x="370" y="187"/>
                </a:lnTo>
                <a:lnTo>
                  <a:pt x="370" y="187"/>
                </a:lnTo>
                <a:lnTo>
                  <a:pt x="370" y="183"/>
                </a:lnTo>
                <a:lnTo>
                  <a:pt x="370" y="183"/>
                </a:lnTo>
                <a:lnTo>
                  <a:pt x="368" y="180"/>
                </a:lnTo>
                <a:lnTo>
                  <a:pt x="368" y="180"/>
                </a:lnTo>
                <a:lnTo>
                  <a:pt x="377" y="178"/>
                </a:lnTo>
                <a:lnTo>
                  <a:pt x="386" y="174"/>
                </a:lnTo>
                <a:lnTo>
                  <a:pt x="398" y="167"/>
                </a:lnTo>
                <a:lnTo>
                  <a:pt x="398" y="167"/>
                </a:lnTo>
                <a:lnTo>
                  <a:pt x="405" y="166"/>
                </a:lnTo>
                <a:lnTo>
                  <a:pt x="414" y="164"/>
                </a:lnTo>
                <a:lnTo>
                  <a:pt x="421" y="164"/>
                </a:lnTo>
                <a:lnTo>
                  <a:pt x="426" y="167"/>
                </a:lnTo>
                <a:lnTo>
                  <a:pt x="426" y="167"/>
                </a:lnTo>
                <a:lnTo>
                  <a:pt x="426" y="166"/>
                </a:lnTo>
                <a:lnTo>
                  <a:pt x="421" y="164"/>
                </a:lnTo>
                <a:lnTo>
                  <a:pt x="412" y="160"/>
                </a:lnTo>
                <a:lnTo>
                  <a:pt x="407" y="160"/>
                </a:lnTo>
                <a:lnTo>
                  <a:pt x="400" y="162"/>
                </a:lnTo>
                <a:lnTo>
                  <a:pt x="400" y="162"/>
                </a:lnTo>
                <a:lnTo>
                  <a:pt x="393" y="164"/>
                </a:lnTo>
                <a:lnTo>
                  <a:pt x="384" y="166"/>
                </a:lnTo>
                <a:lnTo>
                  <a:pt x="373" y="166"/>
                </a:lnTo>
                <a:lnTo>
                  <a:pt x="373" y="164"/>
                </a:lnTo>
                <a:lnTo>
                  <a:pt x="373" y="164"/>
                </a:lnTo>
                <a:lnTo>
                  <a:pt x="384" y="160"/>
                </a:lnTo>
                <a:lnTo>
                  <a:pt x="384" y="160"/>
                </a:lnTo>
                <a:lnTo>
                  <a:pt x="393" y="159"/>
                </a:lnTo>
                <a:lnTo>
                  <a:pt x="396" y="157"/>
                </a:lnTo>
                <a:lnTo>
                  <a:pt x="400" y="153"/>
                </a:lnTo>
                <a:lnTo>
                  <a:pt x="400" y="153"/>
                </a:lnTo>
                <a:lnTo>
                  <a:pt x="402" y="153"/>
                </a:lnTo>
                <a:lnTo>
                  <a:pt x="402" y="153"/>
                </a:lnTo>
                <a:lnTo>
                  <a:pt x="421" y="139"/>
                </a:lnTo>
                <a:lnTo>
                  <a:pt x="437" y="132"/>
                </a:lnTo>
                <a:lnTo>
                  <a:pt x="446" y="130"/>
                </a:lnTo>
                <a:lnTo>
                  <a:pt x="451" y="130"/>
                </a:lnTo>
                <a:lnTo>
                  <a:pt x="451" y="130"/>
                </a:lnTo>
                <a:lnTo>
                  <a:pt x="442" y="127"/>
                </a:lnTo>
                <a:lnTo>
                  <a:pt x="435" y="125"/>
                </a:lnTo>
                <a:lnTo>
                  <a:pt x="428" y="127"/>
                </a:lnTo>
                <a:lnTo>
                  <a:pt x="428" y="127"/>
                </a:lnTo>
                <a:lnTo>
                  <a:pt x="433" y="125"/>
                </a:lnTo>
                <a:lnTo>
                  <a:pt x="444" y="123"/>
                </a:lnTo>
                <a:lnTo>
                  <a:pt x="451" y="125"/>
                </a:lnTo>
                <a:lnTo>
                  <a:pt x="460" y="127"/>
                </a:lnTo>
                <a:lnTo>
                  <a:pt x="467" y="130"/>
                </a:lnTo>
                <a:lnTo>
                  <a:pt x="476" y="136"/>
                </a:lnTo>
                <a:lnTo>
                  <a:pt x="476" y="136"/>
                </a:lnTo>
                <a:lnTo>
                  <a:pt x="476" y="134"/>
                </a:lnTo>
                <a:lnTo>
                  <a:pt x="470" y="127"/>
                </a:lnTo>
                <a:lnTo>
                  <a:pt x="467" y="123"/>
                </a:lnTo>
                <a:lnTo>
                  <a:pt x="460" y="118"/>
                </a:lnTo>
                <a:lnTo>
                  <a:pt x="449" y="113"/>
                </a:lnTo>
                <a:lnTo>
                  <a:pt x="437" y="107"/>
                </a:lnTo>
                <a:lnTo>
                  <a:pt x="437" y="107"/>
                </a:lnTo>
                <a:lnTo>
                  <a:pt x="447" y="107"/>
                </a:lnTo>
                <a:lnTo>
                  <a:pt x="456" y="111"/>
                </a:lnTo>
                <a:lnTo>
                  <a:pt x="456" y="111"/>
                </a:lnTo>
                <a:lnTo>
                  <a:pt x="460" y="113"/>
                </a:lnTo>
                <a:lnTo>
                  <a:pt x="461" y="114"/>
                </a:lnTo>
                <a:lnTo>
                  <a:pt x="461" y="114"/>
                </a:lnTo>
                <a:lnTo>
                  <a:pt x="451" y="107"/>
                </a:lnTo>
                <a:lnTo>
                  <a:pt x="449" y="106"/>
                </a:lnTo>
                <a:lnTo>
                  <a:pt x="449" y="106"/>
                </a:lnTo>
                <a:lnTo>
                  <a:pt x="449" y="106"/>
                </a:lnTo>
                <a:lnTo>
                  <a:pt x="449" y="106"/>
                </a:lnTo>
                <a:lnTo>
                  <a:pt x="432" y="97"/>
                </a:lnTo>
                <a:lnTo>
                  <a:pt x="407" y="86"/>
                </a:lnTo>
                <a:lnTo>
                  <a:pt x="407" y="86"/>
                </a:lnTo>
                <a:lnTo>
                  <a:pt x="423" y="83"/>
                </a:lnTo>
                <a:lnTo>
                  <a:pt x="433" y="79"/>
                </a:lnTo>
                <a:lnTo>
                  <a:pt x="444" y="76"/>
                </a:lnTo>
                <a:lnTo>
                  <a:pt x="444" y="76"/>
                </a:lnTo>
                <a:lnTo>
                  <a:pt x="428" y="74"/>
                </a:lnTo>
                <a:lnTo>
                  <a:pt x="428" y="74"/>
                </a:lnTo>
                <a:lnTo>
                  <a:pt x="416" y="70"/>
                </a:lnTo>
                <a:lnTo>
                  <a:pt x="405" y="67"/>
                </a:lnTo>
                <a:lnTo>
                  <a:pt x="386" y="56"/>
                </a:lnTo>
                <a:lnTo>
                  <a:pt x="395" y="56"/>
                </a:lnTo>
                <a:lnTo>
                  <a:pt x="395" y="56"/>
                </a:lnTo>
                <a:lnTo>
                  <a:pt x="386" y="49"/>
                </a:lnTo>
                <a:lnTo>
                  <a:pt x="377" y="42"/>
                </a:lnTo>
                <a:lnTo>
                  <a:pt x="366" y="35"/>
                </a:lnTo>
                <a:lnTo>
                  <a:pt x="366" y="35"/>
                </a:lnTo>
                <a:lnTo>
                  <a:pt x="338" y="21"/>
                </a:lnTo>
                <a:lnTo>
                  <a:pt x="338" y="21"/>
                </a:lnTo>
                <a:lnTo>
                  <a:pt x="338" y="19"/>
                </a:lnTo>
                <a:lnTo>
                  <a:pt x="336" y="16"/>
                </a:lnTo>
                <a:lnTo>
                  <a:pt x="331" y="10"/>
                </a:lnTo>
                <a:lnTo>
                  <a:pt x="322" y="5"/>
                </a:lnTo>
                <a:lnTo>
                  <a:pt x="322" y="5"/>
                </a:lnTo>
                <a:lnTo>
                  <a:pt x="310" y="2"/>
                </a:lnTo>
                <a:lnTo>
                  <a:pt x="299" y="0"/>
                </a:lnTo>
                <a:lnTo>
                  <a:pt x="291" y="2"/>
                </a:lnTo>
                <a:lnTo>
                  <a:pt x="285" y="2"/>
                </a:lnTo>
                <a:lnTo>
                  <a:pt x="285" y="2"/>
                </a:lnTo>
                <a:lnTo>
                  <a:pt x="275" y="7"/>
                </a:lnTo>
                <a:lnTo>
                  <a:pt x="275" y="7"/>
                </a:lnTo>
                <a:lnTo>
                  <a:pt x="264" y="5"/>
                </a:lnTo>
                <a:lnTo>
                  <a:pt x="255" y="5"/>
                </a:lnTo>
                <a:lnTo>
                  <a:pt x="248" y="7"/>
                </a:lnTo>
                <a:lnTo>
                  <a:pt x="248" y="7"/>
                </a:lnTo>
                <a:lnTo>
                  <a:pt x="243" y="10"/>
                </a:lnTo>
                <a:lnTo>
                  <a:pt x="239" y="14"/>
                </a:lnTo>
                <a:lnTo>
                  <a:pt x="234" y="25"/>
                </a:lnTo>
                <a:lnTo>
                  <a:pt x="234" y="25"/>
                </a:lnTo>
                <a:lnTo>
                  <a:pt x="220" y="32"/>
                </a:lnTo>
                <a:lnTo>
                  <a:pt x="220" y="32"/>
                </a:lnTo>
                <a:lnTo>
                  <a:pt x="220" y="32"/>
                </a:lnTo>
                <a:lnTo>
                  <a:pt x="217" y="33"/>
                </a:lnTo>
                <a:lnTo>
                  <a:pt x="209" y="40"/>
                </a:lnTo>
                <a:lnTo>
                  <a:pt x="201" y="49"/>
                </a:lnTo>
                <a:lnTo>
                  <a:pt x="199" y="56"/>
                </a:lnTo>
                <a:lnTo>
                  <a:pt x="195" y="63"/>
                </a:lnTo>
                <a:lnTo>
                  <a:pt x="195" y="63"/>
                </a:lnTo>
                <a:lnTo>
                  <a:pt x="195" y="63"/>
                </a:lnTo>
                <a:lnTo>
                  <a:pt x="195" y="65"/>
                </a:lnTo>
                <a:lnTo>
                  <a:pt x="195" y="65"/>
                </a:lnTo>
                <a:lnTo>
                  <a:pt x="195" y="69"/>
                </a:lnTo>
                <a:lnTo>
                  <a:pt x="195" y="69"/>
                </a:lnTo>
                <a:lnTo>
                  <a:pt x="195" y="81"/>
                </a:lnTo>
                <a:lnTo>
                  <a:pt x="197" y="93"/>
                </a:lnTo>
                <a:lnTo>
                  <a:pt x="197" y="99"/>
                </a:lnTo>
                <a:lnTo>
                  <a:pt x="197" y="99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2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5" y="116"/>
                </a:lnTo>
                <a:lnTo>
                  <a:pt x="195" y="116"/>
                </a:lnTo>
                <a:lnTo>
                  <a:pt x="190" y="116"/>
                </a:lnTo>
                <a:lnTo>
                  <a:pt x="190" y="116"/>
                </a:lnTo>
                <a:lnTo>
                  <a:pt x="188" y="116"/>
                </a:lnTo>
                <a:lnTo>
                  <a:pt x="187" y="114"/>
                </a:lnTo>
                <a:lnTo>
                  <a:pt x="187" y="114"/>
                </a:lnTo>
                <a:lnTo>
                  <a:pt x="188" y="118"/>
                </a:lnTo>
                <a:lnTo>
                  <a:pt x="192" y="121"/>
                </a:lnTo>
                <a:lnTo>
                  <a:pt x="192" y="121"/>
                </a:lnTo>
                <a:lnTo>
                  <a:pt x="194" y="121"/>
                </a:lnTo>
                <a:lnTo>
                  <a:pt x="194" y="121"/>
                </a:lnTo>
                <a:lnTo>
                  <a:pt x="192" y="127"/>
                </a:lnTo>
                <a:lnTo>
                  <a:pt x="192" y="127"/>
                </a:lnTo>
                <a:lnTo>
                  <a:pt x="192" y="127"/>
                </a:lnTo>
                <a:lnTo>
                  <a:pt x="192" y="127"/>
                </a:lnTo>
                <a:lnTo>
                  <a:pt x="188" y="132"/>
                </a:lnTo>
                <a:lnTo>
                  <a:pt x="188" y="132"/>
                </a:lnTo>
                <a:lnTo>
                  <a:pt x="181" y="141"/>
                </a:lnTo>
                <a:lnTo>
                  <a:pt x="181" y="141"/>
                </a:lnTo>
                <a:lnTo>
                  <a:pt x="180" y="144"/>
                </a:lnTo>
                <a:lnTo>
                  <a:pt x="178" y="146"/>
                </a:lnTo>
                <a:lnTo>
                  <a:pt x="178" y="148"/>
                </a:lnTo>
                <a:lnTo>
                  <a:pt x="178" y="148"/>
                </a:lnTo>
                <a:lnTo>
                  <a:pt x="180" y="153"/>
                </a:lnTo>
                <a:lnTo>
                  <a:pt x="180" y="153"/>
                </a:lnTo>
                <a:lnTo>
                  <a:pt x="183" y="155"/>
                </a:lnTo>
                <a:lnTo>
                  <a:pt x="183" y="155"/>
                </a:lnTo>
                <a:lnTo>
                  <a:pt x="187" y="157"/>
                </a:lnTo>
                <a:lnTo>
                  <a:pt x="187" y="157"/>
                </a:lnTo>
                <a:lnTo>
                  <a:pt x="187" y="157"/>
                </a:lnTo>
                <a:lnTo>
                  <a:pt x="187" y="157"/>
                </a:lnTo>
                <a:lnTo>
                  <a:pt x="188" y="160"/>
                </a:lnTo>
                <a:lnTo>
                  <a:pt x="188" y="160"/>
                </a:lnTo>
                <a:lnTo>
                  <a:pt x="187" y="162"/>
                </a:lnTo>
                <a:lnTo>
                  <a:pt x="185" y="164"/>
                </a:lnTo>
                <a:lnTo>
                  <a:pt x="183" y="166"/>
                </a:lnTo>
                <a:lnTo>
                  <a:pt x="183" y="166"/>
                </a:lnTo>
                <a:lnTo>
                  <a:pt x="183" y="169"/>
                </a:lnTo>
                <a:lnTo>
                  <a:pt x="183" y="169"/>
                </a:lnTo>
                <a:lnTo>
                  <a:pt x="185" y="173"/>
                </a:lnTo>
                <a:lnTo>
                  <a:pt x="187" y="174"/>
                </a:lnTo>
                <a:lnTo>
                  <a:pt x="192" y="176"/>
                </a:lnTo>
                <a:lnTo>
                  <a:pt x="192" y="176"/>
                </a:lnTo>
                <a:lnTo>
                  <a:pt x="190" y="178"/>
                </a:lnTo>
                <a:lnTo>
                  <a:pt x="190" y="178"/>
                </a:lnTo>
                <a:lnTo>
                  <a:pt x="190" y="178"/>
                </a:lnTo>
                <a:lnTo>
                  <a:pt x="190" y="178"/>
                </a:lnTo>
                <a:lnTo>
                  <a:pt x="188" y="180"/>
                </a:lnTo>
                <a:lnTo>
                  <a:pt x="188" y="180"/>
                </a:lnTo>
                <a:lnTo>
                  <a:pt x="187" y="181"/>
                </a:lnTo>
                <a:lnTo>
                  <a:pt x="188" y="185"/>
                </a:lnTo>
                <a:lnTo>
                  <a:pt x="188" y="185"/>
                </a:lnTo>
                <a:lnTo>
                  <a:pt x="190" y="187"/>
                </a:lnTo>
                <a:lnTo>
                  <a:pt x="192" y="188"/>
                </a:lnTo>
                <a:lnTo>
                  <a:pt x="192" y="188"/>
                </a:lnTo>
                <a:lnTo>
                  <a:pt x="195" y="199"/>
                </a:lnTo>
                <a:lnTo>
                  <a:pt x="195" y="199"/>
                </a:lnTo>
                <a:lnTo>
                  <a:pt x="195" y="199"/>
                </a:lnTo>
                <a:lnTo>
                  <a:pt x="195" y="199"/>
                </a:lnTo>
                <a:lnTo>
                  <a:pt x="194" y="203"/>
                </a:lnTo>
                <a:lnTo>
                  <a:pt x="194" y="203"/>
                </a:lnTo>
                <a:lnTo>
                  <a:pt x="194" y="210"/>
                </a:lnTo>
                <a:lnTo>
                  <a:pt x="194" y="210"/>
                </a:lnTo>
                <a:lnTo>
                  <a:pt x="194" y="210"/>
                </a:lnTo>
                <a:lnTo>
                  <a:pt x="194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3"/>
                </a:lnTo>
                <a:lnTo>
                  <a:pt x="199" y="215"/>
                </a:lnTo>
                <a:lnTo>
                  <a:pt x="199" y="215"/>
                </a:lnTo>
                <a:lnTo>
                  <a:pt x="204" y="217"/>
                </a:lnTo>
                <a:lnTo>
                  <a:pt x="211" y="217"/>
                </a:lnTo>
                <a:lnTo>
                  <a:pt x="211" y="217"/>
                </a:lnTo>
                <a:lnTo>
                  <a:pt x="217" y="217"/>
                </a:lnTo>
                <a:lnTo>
                  <a:pt x="217" y="217"/>
                </a:lnTo>
                <a:lnTo>
                  <a:pt x="218" y="217"/>
                </a:lnTo>
                <a:lnTo>
                  <a:pt x="218" y="217"/>
                </a:lnTo>
                <a:lnTo>
                  <a:pt x="218" y="217"/>
                </a:lnTo>
                <a:lnTo>
                  <a:pt x="218" y="217"/>
                </a:lnTo>
                <a:lnTo>
                  <a:pt x="236" y="213"/>
                </a:lnTo>
                <a:lnTo>
                  <a:pt x="236" y="213"/>
                </a:lnTo>
                <a:lnTo>
                  <a:pt x="252" y="218"/>
                </a:lnTo>
                <a:lnTo>
                  <a:pt x="252" y="218"/>
                </a:lnTo>
                <a:lnTo>
                  <a:pt x="255" y="220"/>
                </a:lnTo>
                <a:lnTo>
                  <a:pt x="257" y="224"/>
                </a:lnTo>
                <a:lnTo>
                  <a:pt x="259" y="227"/>
                </a:lnTo>
                <a:lnTo>
                  <a:pt x="259" y="231"/>
                </a:lnTo>
                <a:lnTo>
                  <a:pt x="254" y="238"/>
                </a:lnTo>
                <a:lnTo>
                  <a:pt x="252" y="241"/>
                </a:lnTo>
                <a:lnTo>
                  <a:pt x="248" y="243"/>
                </a:lnTo>
                <a:lnTo>
                  <a:pt x="248" y="243"/>
                </a:lnTo>
                <a:lnTo>
                  <a:pt x="245" y="248"/>
                </a:lnTo>
                <a:lnTo>
                  <a:pt x="245" y="250"/>
                </a:lnTo>
                <a:lnTo>
                  <a:pt x="241" y="250"/>
                </a:lnTo>
                <a:lnTo>
                  <a:pt x="241" y="250"/>
                </a:lnTo>
                <a:lnTo>
                  <a:pt x="234" y="252"/>
                </a:lnTo>
                <a:lnTo>
                  <a:pt x="232" y="257"/>
                </a:lnTo>
                <a:lnTo>
                  <a:pt x="232" y="257"/>
                </a:lnTo>
                <a:lnTo>
                  <a:pt x="220" y="261"/>
                </a:lnTo>
                <a:lnTo>
                  <a:pt x="211" y="266"/>
                </a:lnTo>
                <a:lnTo>
                  <a:pt x="201" y="273"/>
                </a:lnTo>
                <a:lnTo>
                  <a:pt x="201" y="273"/>
                </a:lnTo>
                <a:lnTo>
                  <a:pt x="178" y="287"/>
                </a:lnTo>
                <a:lnTo>
                  <a:pt x="164" y="298"/>
                </a:lnTo>
                <a:lnTo>
                  <a:pt x="150" y="310"/>
                </a:lnTo>
                <a:lnTo>
                  <a:pt x="150" y="310"/>
                </a:lnTo>
                <a:lnTo>
                  <a:pt x="120" y="344"/>
                </a:lnTo>
                <a:lnTo>
                  <a:pt x="102" y="366"/>
                </a:lnTo>
                <a:lnTo>
                  <a:pt x="102" y="366"/>
                </a:lnTo>
                <a:lnTo>
                  <a:pt x="100" y="370"/>
                </a:lnTo>
                <a:lnTo>
                  <a:pt x="100" y="373"/>
                </a:lnTo>
                <a:lnTo>
                  <a:pt x="100" y="377"/>
                </a:lnTo>
                <a:lnTo>
                  <a:pt x="74" y="407"/>
                </a:lnTo>
                <a:lnTo>
                  <a:pt x="74" y="407"/>
                </a:lnTo>
                <a:lnTo>
                  <a:pt x="69" y="396"/>
                </a:lnTo>
                <a:lnTo>
                  <a:pt x="65" y="386"/>
                </a:lnTo>
                <a:lnTo>
                  <a:pt x="63" y="373"/>
                </a:lnTo>
                <a:lnTo>
                  <a:pt x="63" y="373"/>
                </a:lnTo>
                <a:lnTo>
                  <a:pt x="63" y="358"/>
                </a:lnTo>
                <a:lnTo>
                  <a:pt x="65" y="340"/>
                </a:lnTo>
                <a:lnTo>
                  <a:pt x="67" y="321"/>
                </a:lnTo>
                <a:lnTo>
                  <a:pt x="67" y="321"/>
                </a:lnTo>
                <a:lnTo>
                  <a:pt x="74" y="322"/>
                </a:lnTo>
                <a:lnTo>
                  <a:pt x="79" y="324"/>
                </a:lnTo>
                <a:lnTo>
                  <a:pt x="81" y="322"/>
                </a:lnTo>
                <a:lnTo>
                  <a:pt x="83" y="322"/>
                </a:lnTo>
                <a:lnTo>
                  <a:pt x="83" y="322"/>
                </a:lnTo>
                <a:lnTo>
                  <a:pt x="81" y="314"/>
                </a:lnTo>
                <a:lnTo>
                  <a:pt x="79" y="310"/>
                </a:lnTo>
                <a:lnTo>
                  <a:pt x="79" y="310"/>
                </a:lnTo>
                <a:lnTo>
                  <a:pt x="86" y="312"/>
                </a:lnTo>
                <a:lnTo>
                  <a:pt x="90" y="312"/>
                </a:lnTo>
                <a:lnTo>
                  <a:pt x="91" y="310"/>
                </a:lnTo>
                <a:lnTo>
                  <a:pt x="93" y="310"/>
                </a:lnTo>
                <a:lnTo>
                  <a:pt x="93" y="310"/>
                </a:lnTo>
                <a:lnTo>
                  <a:pt x="95" y="296"/>
                </a:lnTo>
                <a:lnTo>
                  <a:pt x="95" y="296"/>
                </a:lnTo>
                <a:lnTo>
                  <a:pt x="98" y="296"/>
                </a:lnTo>
                <a:lnTo>
                  <a:pt x="104" y="294"/>
                </a:lnTo>
                <a:lnTo>
                  <a:pt x="106" y="291"/>
                </a:lnTo>
                <a:lnTo>
                  <a:pt x="106" y="291"/>
                </a:lnTo>
                <a:lnTo>
                  <a:pt x="106" y="285"/>
                </a:lnTo>
                <a:lnTo>
                  <a:pt x="104" y="280"/>
                </a:lnTo>
                <a:lnTo>
                  <a:pt x="100" y="273"/>
                </a:lnTo>
                <a:lnTo>
                  <a:pt x="100" y="273"/>
                </a:lnTo>
                <a:lnTo>
                  <a:pt x="95" y="270"/>
                </a:lnTo>
                <a:lnTo>
                  <a:pt x="84" y="261"/>
                </a:lnTo>
                <a:lnTo>
                  <a:pt x="84" y="261"/>
                </a:lnTo>
                <a:lnTo>
                  <a:pt x="72" y="254"/>
                </a:lnTo>
                <a:lnTo>
                  <a:pt x="69" y="248"/>
                </a:lnTo>
                <a:lnTo>
                  <a:pt x="69" y="248"/>
                </a:lnTo>
                <a:lnTo>
                  <a:pt x="77" y="254"/>
                </a:lnTo>
                <a:lnTo>
                  <a:pt x="84" y="255"/>
                </a:lnTo>
                <a:lnTo>
                  <a:pt x="88" y="255"/>
                </a:lnTo>
                <a:lnTo>
                  <a:pt x="90" y="254"/>
                </a:lnTo>
                <a:lnTo>
                  <a:pt x="90" y="254"/>
                </a:lnTo>
                <a:lnTo>
                  <a:pt x="91" y="250"/>
                </a:lnTo>
                <a:lnTo>
                  <a:pt x="91" y="243"/>
                </a:lnTo>
                <a:lnTo>
                  <a:pt x="88" y="238"/>
                </a:lnTo>
                <a:lnTo>
                  <a:pt x="84" y="234"/>
                </a:lnTo>
                <a:lnTo>
                  <a:pt x="84" y="234"/>
                </a:lnTo>
                <a:lnTo>
                  <a:pt x="54" y="218"/>
                </a:lnTo>
                <a:lnTo>
                  <a:pt x="54" y="218"/>
                </a:lnTo>
                <a:lnTo>
                  <a:pt x="47" y="222"/>
                </a:lnTo>
                <a:lnTo>
                  <a:pt x="42" y="224"/>
                </a:lnTo>
                <a:lnTo>
                  <a:pt x="37" y="227"/>
                </a:lnTo>
                <a:lnTo>
                  <a:pt x="37" y="227"/>
                </a:lnTo>
                <a:lnTo>
                  <a:pt x="33" y="233"/>
                </a:lnTo>
                <a:lnTo>
                  <a:pt x="32" y="236"/>
                </a:lnTo>
                <a:lnTo>
                  <a:pt x="28" y="240"/>
                </a:lnTo>
                <a:lnTo>
                  <a:pt x="26" y="243"/>
                </a:lnTo>
                <a:lnTo>
                  <a:pt x="26" y="243"/>
                </a:lnTo>
                <a:lnTo>
                  <a:pt x="12" y="254"/>
                </a:lnTo>
                <a:lnTo>
                  <a:pt x="5" y="262"/>
                </a:lnTo>
                <a:lnTo>
                  <a:pt x="0" y="268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10" y="298"/>
                </a:lnTo>
                <a:lnTo>
                  <a:pt x="10" y="298"/>
                </a:lnTo>
                <a:lnTo>
                  <a:pt x="19" y="319"/>
                </a:lnTo>
                <a:lnTo>
                  <a:pt x="21" y="331"/>
                </a:lnTo>
                <a:lnTo>
                  <a:pt x="23" y="344"/>
                </a:lnTo>
                <a:lnTo>
                  <a:pt x="23" y="344"/>
                </a:lnTo>
                <a:lnTo>
                  <a:pt x="17" y="391"/>
                </a:lnTo>
                <a:lnTo>
                  <a:pt x="14" y="421"/>
                </a:lnTo>
                <a:lnTo>
                  <a:pt x="14" y="442"/>
                </a:lnTo>
                <a:lnTo>
                  <a:pt x="14" y="442"/>
                </a:lnTo>
                <a:lnTo>
                  <a:pt x="16" y="462"/>
                </a:lnTo>
                <a:lnTo>
                  <a:pt x="21" y="481"/>
                </a:lnTo>
                <a:lnTo>
                  <a:pt x="28" y="500"/>
                </a:lnTo>
                <a:lnTo>
                  <a:pt x="35" y="514"/>
                </a:lnTo>
                <a:lnTo>
                  <a:pt x="35" y="514"/>
                </a:lnTo>
                <a:lnTo>
                  <a:pt x="39" y="520"/>
                </a:lnTo>
                <a:lnTo>
                  <a:pt x="42" y="523"/>
                </a:lnTo>
                <a:lnTo>
                  <a:pt x="53" y="530"/>
                </a:lnTo>
                <a:lnTo>
                  <a:pt x="63" y="534"/>
                </a:lnTo>
                <a:lnTo>
                  <a:pt x="63" y="534"/>
                </a:lnTo>
                <a:lnTo>
                  <a:pt x="77" y="525"/>
                </a:lnTo>
                <a:lnTo>
                  <a:pt x="95" y="513"/>
                </a:lnTo>
                <a:lnTo>
                  <a:pt x="95" y="513"/>
                </a:lnTo>
                <a:lnTo>
                  <a:pt x="102" y="506"/>
                </a:lnTo>
                <a:lnTo>
                  <a:pt x="107" y="504"/>
                </a:lnTo>
                <a:lnTo>
                  <a:pt x="107" y="504"/>
                </a:lnTo>
                <a:lnTo>
                  <a:pt x="111" y="509"/>
                </a:lnTo>
                <a:lnTo>
                  <a:pt x="114" y="514"/>
                </a:lnTo>
                <a:lnTo>
                  <a:pt x="118" y="518"/>
                </a:lnTo>
                <a:lnTo>
                  <a:pt x="118" y="518"/>
                </a:lnTo>
                <a:lnTo>
                  <a:pt x="125" y="520"/>
                </a:lnTo>
                <a:lnTo>
                  <a:pt x="134" y="523"/>
                </a:lnTo>
                <a:lnTo>
                  <a:pt x="144" y="525"/>
                </a:lnTo>
                <a:lnTo>
                  <a:pt x="150" y="529"/>
                </a:lnTo>
                <a:lnTo>
                  <a:pt x="150" y="529"/>
                </a:lnTo>
                <a:lnTo>
                  <a:pt x="160" y="536"/>
                </a:lnTo>
                <a:lnTo>
                  <a:pt x="165" y="537"/>
                </a:lnTo>
                <a:lnTo>
                  <a:pt x="167" y="518"/>
                </a:lnTo>
                <a:lnTo>
                  <a:pt x="167" y="518"/>
                </a:lnTo>
                <a:lnTo>
                  <a:pt x="172" y="518"/>
                </a:lnTo>
                <a:lnTo>
                  <a:pt x="183" y="514"/>
                </a:lnTo>
                <a:lnTo>
                  <a:pt x="183" y="514"/>
                </a:lnTo>
                <a:lnTo>
                  <a:pt x="190" y="509"/>
                </a:lnTo>
                <a:lnTo>
                  <a:pt x="195" y="502"/>
                </a:lnTo>
                <a:lnTo>
                  <a:pt x="199" y="492"/>
                </a:lnTo>
                <a:lnTo>
                  <a:pt x="199" y="492"/>
                </a:lnTo>
                <a:lnTo>
                  <a:pt x="202" y="497"/>
                </a:lnTo>
                <a:lnTo>
                  <a:pt x="208" y="500"/>
                </a:lnTo>
                <a:lnTo>
                  <a:pt x="215" y="504"/>
                </a:lnTo>
                <a:lnTo>
                  <a:pt x="215" y="504"/>
                </a:lnTo>
                <a:lnTo>
                  <a:pt x="225" y="504"/>
                </a:lnTo>
                <a:lnTo>
                  <a:pt x="236" y="504"/>
                </a:lnTo>
                <a:lnTo>
                  <a:pt x="248" y="502"/>
                </a:lnTo>
                <a:lnTo>
                  <a:pt x="259" y="497"/>
                </a:lnTo>
                <a:lnTo>
                  <a:pt x="261" y="509"/>
                </a:lnTo>
                <a:lnTo>
                  <a:pt x="269" y="511"/>
                </a:lnTo>
                <a:lnTo>
                  <a:pt x="269" y="511"/>
                </a:lnTo>
                <a:lnTo>
                  <a:pt x="271" y="514"/>
                </a:lnTo>
                <a:lnTo>
                  <a:pt x="275" y="527"/>
                </a:lnTo>
                <a:lnTo>
                  <a:pt x="275" y="527"/>
                </a:lnTo>
                <a:lnTo>
                  <a:pt x="280" y="534"/>
                </a:lnTo>
                <a:lnTo>
                  <a:pt x="285" y="539"/>
                </a:lnTo>
                <a:lnTo>
                  <a:pt x="298" y="555"/>
                </a:lnTo>
                <a:lnTo>
                  <a:pt x="298" y="555"/>
                </a:lnTo>
                <a:lnTo>
                  <a:pt x="310" y="571"/>
                </a:lnTo>
                <a:lnTo>
                  <a:pt x="317" y="585"/>
                </a:lnTo>
                <a:lnTo>
                  <a:pt x="317" y="585"/>
                </a:lnTo>
                <a:lnTo>
                  <a:pt x="319" y="599"/>
                </a:lnTo>
                <a:lnTo>
                  <a:pt x="319" y="618"/>
                </a:lnTo>
                <a:lnTo>
                  <a:pt x="319" y="618"/>
                </a:lnTo>
                <a:lnTo>
                  <a:pt x="319" y="640"/>
                </a:lnTo>
                <a:lnTo>
                  <a:pt x="319" y="652"/>
                </a:lnTo>
                <a:lnTo>
                  <a:pt x="321" y="662"/>
                </a:lnTo>
                <a:lnTo>
                  <a:pt x="321" y="662"/>
                </a:lnTo>
                <a:lnTo>
                  <a:pt x="326" y="684"/>
                </a:lnTo>
                <a:lnTo>
                  <a:pt x="329" y="696"/>
                </a:lnTo>
                <a:lnTo>
                  <a:pt x="329" y="696"/>
                </a:lnTo>
                <a:lnTo>
                  <a:pt x="317" y="707"/>
                </a:lnTo>
                <a:lnTo>
                  <a:pt x="289" y="731"/>
                </a:lnTo>
                <a:lnTo>
                  <a:pt x="254" y="763"/>
                </a:lnTo>
                <a:lnTo>
                  <a:pt x="239" y="779"/>
                </a:lnTo>
                <a:lnTo>
                  <a:pt x="227" y="793"/>
                </a:lnTo>
                <a:lnTo>
                  <a:pt x="227" y="793"/>
                </a:lnTo>
                <a:lnTo>
                  <a:pt x="208" y="823"/>
                </a:lnTo>
                <a:lnTo>
                  <a:pt x="192" y="853"/>
                </a:lnTo>
                <a:lnTo>
                  <a:pt x="187" y="867"/>
                </a:lnTo>
                <a:lnTo>
                  <a:pt x="181" y="881"/>
                </a:lnTo>
                <a:lnTo>
                  <a:pt x="180" y="893"/>
                </a:lnTo>
                <a:lnTo>
                  <a:pt x="181" y="904"/>
                </a:lnTo>
                <a:lnTo>
                  <a:pt x="181" y="904"/>
                </a:lnTo>
                <a:lnTo>
                  <a:pt x="185" y="913"/>
                </a:lnTo>
                <a:lnTo>
                  <a:pt x="188" y="921"/>
                </a:lnTo>
                <a:lnTo>
                  <a:pt x="194" y="930"/>
                </a:lnTo>
                <a:lnTo>
                  <a:pt x="201" y="939"/>
                </a:lnTo>
                <a:lnTo>
                  <a:pt x="211" y="948"/>
                </a:lnTo>
                <a:lnTo>
                  <a:pt x="224" y="957"/>
                </a:lnTo>
                <a:lnTo>
                  <a:pt x="241" y="966"/>
                </a:lnTo>
                <a:lnTo>
                  <a:pt x="262" y="976"/>
                </a:lnTo>
                <a:lnTo>
                  <a:pt x="262" y="976"/>
                </a:lnTo>
                <a:lnTo>
                  <a:pt x="310" y="995"/>
                </a:lnTo>
                <a:lnTo>
                  <a:pt x="354" y="1015"/>
                </a:lnTo>
                <a:lnTo>
                  <a:pt x="389" y="1032"/>
                </a:lnTo>
                <a:lnTo>
                  <a:pt x="402" y="1040"/>
                </a:lnTo>
                <a:lnTo>
                  <a:pt x="410" y="1047"/>
                </a:lnTo>
                <a:lnTo>
                  <a:pt x="410" y="1047"/>
                </a:lnTo>
                <a:lnTo>
                  <a:pt x="426" y="1064"/>
                </a:lnTo>
                <a:lnTo>
                  <a:pt x="444" y="1082"/>
                </a:lnTo>
                <a:lnTo>
                  <a:pt x="460" y="1103"/>
                </a:lnTo>
                <a:lnTo>
                  <a:pt x="454" y="1122"/>
                </a:lnTo>
                <a:lnTo>
                  <a:pt x="454" y="1122"/>
                </a:lnTo>
                <a:lnTo>
                  <a:pt x="456" y="1128"/>
                </a:lnTo>
                <a:lnTo>
                  <a:pt x="460" y="1133"/>
                </a:lnTo>
                <a:lnTo>
                  <a:pt x="463" y="1136"/>
                </a:lnTo>
                <a:lnTo>
                  <a:pt x="463" y="1136"/>
                </a:lnTo>
                <a:lnTo>
                  <a:pt x="481" y="1143"/>
                </a:lnTo>
                <a:lnTo>
                  <a:pt x="481" y="1143"/>
                </a:lnTo>
                <a:lnTo>
                  <a:pt x="481" y="1149"/>
                </a:lnTo>
                <a:lnTo>
                  <a:pt x="481" y="1156"/>
                </a:lnTo>
                <a:lnTo>
                  <a:pt x="484" y="1161"/>
                </a:lnTo>
                <a:lnTo>
                  <a:pt x="484" y="1161"/>
                </a:lnTo>
                <a:lnTo>
                  <a:pt x="493" y="1172"/>
                </a:lnTo>
                <a:lnTo>
                  <a:pt x="498" y="1179"/>
                </a:lnTo>
                <a:lnTo>
                  <a:pt x="498" y="1179"/>
                </a:lnTo>
                <a:lnTo>
                  <a:pt x="500" y="1189"/>
                </a:lnTo>
                <a:lnTo>
                  <a:pt x="500" y="1200"/>
                </a:lnTo>
                <a:lnTo>
                  <a:pt x="500" y="1210"/>
                </a:lnTo>
                <a:lnTo>
                  <a:pt x="500" y="1210"/>
                </a:lnTo>
                <a:lnTo>
                  <a:pt x="497" y="1223"/>
                </a:lnTo>
                <a:lnTo>
                  <a:pt x="490" y="1239"/>
                </a:lnTo>
                <a:lnTo>
                  <a:pt x="484" y="1255"/>
                </a:lnTo>
                <a:lnTo>
                  <a:pt x="484" y="1262"/>
                </a:lnTo>
                <a:lnTo>
                  <a:pt x="484" y="1267"/>
                </a:lnTo>
                <a:lnTo>
                  <a:pt x="484" y="1267"/>
                </a:lnTo>
                <a:lnTo>
                  <a:pt x="490" y="1274"/>
                </a:lnTo>
                <a:lnTo>
                  <a:pt x="498" y="1279"/>
                </a:lnTo>
                <a:lnTo>
                  <a:pt x="507" y="1281"/>
                </a:lnTo>
                <a:lnTo>
                  <a:pt x="513" y="1281"/>
                </a:lnTo>
                <a:lnTo>
                  <a:pt x="520" y="1281"/>
                </a:lnTo>
                <a:lnTo>
                  <a:pt x="520" y="1281"/>
                </a:lnTo>
                <a:lnTo>
                  <a:pt x="536" y="1274"/>
                </a:lnTo>
                <a:lnTo>
                  <a:pt x="557" y="1265"/>
                </a:lnTo>
                <a:lnTo>
                  <a:pt x="580" y="1255"/>
                </a:lnTo>
                <a:lnTo>
                  <a:pt x="588" y="1249"/>
                </a:lnTo>
                <a:lnTo>
                  <a:pt x="595" y="1244"/>
                </a:lnTo>
                <a:lnTo>
                  <a:pt x="595" y="1244"/>
                </a:lnTo>
                <a:lnTo>
                  <a:pt x="599" y="1237"/>
                </a:lnTo>
                <a:lnTo>
                  <a:pt x="604" y="1230"/>
                </a:lnTo>
                <a:lnTo>
                  <a:pt x="611" y="1212"/>
                </a:lnTo>
                <a:lnTo>
                  <a:pt x="615" y="1191"/>
                </a:lnTo>
                <a:lnTo>
                  <a:pt x="615" y="1191"/>
                </a:lnTo>
                <a:lnTo>
                  <a:pt x="620" y="1186"/>
                </a:lnTo>
                <a:lnTo>
                  <a:pt x="622" y="1181"/>
                </a:lnTo>
                <a:lnTo>
                  <a:pt x="624" y="1173"/>
                </a:lnTo>
                <a:lnTo>
                  <a:pt x="624" y="1173"/>
                </a:lnTo>
                <a:lnTo>
                  <a:pt x="622" y="1163"/>
                </a:lnTo>
                <a:lnTo>
                  <a:pt x="620" y="1159"/>
                </a:lnTo>
                <a:lnTo>
                  <a:pt x="620" y="1159"/>
                </a:lnTo>
                <a:lnTo>
                  <a:pt x="641" y="1177"/>
                </a:lnTo>
                <a:lnTo>
                  <a:pt x="657" y="1195"/>
                </a:lnTo>
                <a:lnTo>
                  <a:pt x="673" y="1210"/>
                </a:lnTo>
                <a:lnTo>
                  <a:pt x="673" y="1210"/>
                </a:lnTo>
                <a:lnTo>
                  <a:pt x="694" y="1235"/>
                </a:lnTo>
                <a:lnTo>
                  <a:pt x="705" y="1247"/>
                </a:lnTo>
                <a:lnTo>
                  <a:pt x="712" y="1260"/>
                </a:lnTo>
                <a:lnTo>
                  <a:pt x="712" y="1260"/>
                </a:lnTo>
                <a:lnTo>
                  <a:pt x="724" y="1284"/>
                </a:lnTo>
                <a:lnTo>
                  <a:pt x="731" y="1299"/>
                </a:lnTo>
                <a:lnTo>
                  <a:pt x="721" y="1304"/>
                </a:lnTo>
                <a:lnTo>
                  <a:pt x="721" y="1313"/>
                </a:lnTo>
                <a:lnTo>
                  <a:pt x="710" y="1311"/>
                </a:lnTo>
                <a:lnTo>
                  <a:pt x="708" y="1316"/>
                </a:lnTo>
                <a:lnTo>
                  <a:pt x="721" y="1329"/>
                </a:lnTo>
                <a:lnTo>
                  <a:pt x="721" y="1329"/>
                </a:lnTo>
                <a:lnTo>
                  <a:pt x="721" y="1336"/>
                </a:lnTo>
                <a:lnTo>
                  <a:pt x="721" y="1343"/>
                </a:lnTo>
                <a:lnTo>
                  <a:pt x="722" y="1350"/>
                </a:lnTo>
                <a:lnTo>
                  <a:pt x="722" y="1350"/>
                </a:lnTo>
                <a:lnTo>
                  <a:pt x="729" y="1364"/>
                </a:lnTo>
                <a:lnTo>
                  <a:pt x="731" y="1371"/>
                </a:lnTo>
                <a:lnTo>
                  <a:pt x="731" y="1371"/>
                </a:lnTo>
                <a:lnTo>
                  <a:pt x="729" y="1373"/>
                </a:lnTo>
                <a:lnTo>
                  <a:pt x="726" y="1381"/>
                </a:lnTo>
                <a:lnTo>
                  <a:pt x="726" y="1381"/>
                </a:lnTo>
                <a:lnTo>
                  <a:pt x="724" y="1390"/>
                </a:lnTo>
                <a:lnTo>
                  <a:pt x="724" y="1395"/>
                </a:lnTo>
                <a:lnTo>
                  <a:pt x="724" y="1395"/>
                </a:lnTo>
                <a:lnTo>
                  <a:pt x="712" y="1399"/>
                </a:lnTo>
                <a:lnTo>
                  <a:pt x="705" y="1403"/>
                </a:lnTo>
                <a:lnTo>
                  <a:pt x="701" y="1404"/>
                </a:lnTo>
                <a:lnTo>
                  <a:pt x="699" y="1408"/>
                </a:lnTo>
                <a:lnTo>
                  <a:pt x="699" y="1408"/>
                </a:lnTo>
                <a:lnTo>
                  <a:pt x="696" y="1413"/>
                </a:lnTo>
                <a:lnTo>
                  <a:pt x="696" y="1418"/>
                </a:lnTo>
                <a:lnTo>
                  <a:pt x="696" y="1424"/>
                </a:lnTo>
                <a:lnTo>
                  <a:pt x="698" y="1429"/>
                </a:lnTo>
                <a:lnTo>
                  <a:pt x="698" y="1429"/>
                </a:lnTo>
                <a:lnTo>
                  <a:pt x="701" y="1432"/>
                </a:lnTo>
                <a:lnTo>
                  <a:pt x="708" y="1434"/>
                </a:lnTo>
                <a:lnTo>
                  <a:pt x="731" y="1436"/>
                </a:lnTo>
                <a:lnTo>
                  <a:pt x="731" y="1436"/>
                </a:lnTo>
                <a:lnTo>
                  <a:pt x="749" y="1436"/>
                </a:lnTo>
                <a:lnTo>
                  <a:pt x="766" y="1436"/>
                </a:lnTo>
                <a:lnTo>
                  <a:pt x="780" y="1434"/>
                </a:lnTo>
                <a:lnTo>
                  <a:pt x="787" y="1431"/>
                </a:lnTo>
                <a:lnTo>
                  <a:pt x="791" y="1427"/>
                </a:lnTo>
                <a:lnTo>
                  <a:pt x="791" y="1427"/>
                </a:lnTo>
                <a:lnTo>
                  <a:pt x="796" y="1413"/>
                </a:lnTo>
                <a:lnTo>
                  <a:pt x="803" y="1395"/>
                </a:lnTo>
                <a:lnTo>
                  <a:pt x="810" y="1378"/>
                </a:lnTo>
                <a:lnTo>
                  <a:pt x="812" y="1371"/>
                </a:lnTo>
                <a:lnTo>
                  <a:pt x="816" y="1367"/>
                </a:lnTo>
                <a:lnTo>
                  <a:pt x="816" y="1367"/>
                </a:lnTo>
                <a:lnTo>
                  <a:pt x="830" y="1357"/>
                </a:lnTo>
                <a:lnTo>
                  <a:pt x="839" y="1351"/>
                </a:lnTo>
                <a:lnTo>
                  <a:pt x="846" y="1343"/>
                </a:lnTo>
                <a:lnTo>
                  <a:pt x="846" y="1343"/>
                </a:lnTo>
                <a:lnTo>
                  <a:pt x="853" y="1332"/>
                </a:lnTo>
                <a:lnTo>
                  <a:pt x="858" y="1321"/>
                </a:lnTo>
                <a:lnTo>
                  <a:pt x="865" y="1307"/>
                </a:lnTo>
                <a:lnTo>
                  <a:pt x="865" y="1307"/>
                </a:lnTo>
                <a:lnTo>
                  <a:pt x="860" y="1297"/>
                </a:lnTo>
                <a:lnTo>
                  <a:pt x="853" y="1290"/>
                </a:lnTo>
                <a:lnTo>
                  <a:pt x="844" y="1281"/>
                </a:lnTo>
                <a:lnTo>
                  <a:pt x="844" y="1281"/>
                </a:lnTo>
                <a:close/>
                <a:moveTo>
                  <a:pt x="356" y="197"/>
                </a:moveTo>
                <a:lnTo>
                  <a:pt x="356" y="197"/>
                </a:lnTo>
                <a:lnTo>
                  <a:pt x="363" y="199"/>
                </a:lnTo>
                <a:lnTo>
                  <a:pt x="363" y="199"/>
                </a:lnTo>
                <a:lnTo>
                  <a:pt x="359" y="201"/>
                </a:lnTo>
                <a:lnTo>
                  <a:pt x="359" y="201"/>
                </a:lnTo>
                <a:lnTo>
                  <a:pt x="354" y="201"/>
                </a:lnTo>
                <a:lnTo>
                  <a:pt x="356" y="197"/>
                </a:lnTo>
                <a:close/>
                <a:moveTo>
                  <a:pt x="345" y="199"/>
                </a:moveTo>
                <a:lnTo>
                  <a:pt x="345" y="199"/>
                </a:lnTo>
                <a:lnTo>
                  <a:pt x="347" y="199"/>
                </a:lnTo>
                <a:lnTo>
                  <a:pt x="347" y="199"/>
                </a:lnTo>
                <a:lnTo>
                  <a:pt x="349" y="201"/>
                </a:lnTo>
                <a:lnTo>
                  <a:pt x="349" y="203"/>
                </a:lnTo>
                <a:lnTo>
                  <a:pt x="349" y="203"/>
                </a:lnTo>
                <a:lnTo>
                  <a:pt x="345" y="199"/>
                </a:lnTo>
                <a:lnTo>
                  <a:pt x="345" y="199"/>
                </a:lnTo>
                <a:close/>
                <a:moveTo>
                  <a:pt x="352" y="201"/>
                </a:moveTo>
                <a:lnTo>
                  <a:pt x="352" y="210"/>
                </a:lnTo>
                <a:lnTo>
                  <a:pt x="352" y="210"/>
                </a:lnTo>
                <a:lnTo>
                  <a:pt x="349" y="204"/>
                </a:lnTo>
                <a:lnTo>
                  <a:pt x="349" y="201"/>
                </a:lnTo>
                <a:lnTo>
                  <a:pt x="349" y="201"/>
                </a:lnTo>
                <a:lnTo>
                  <a:pt x="352" y="201"/>
                </a:lnTo>
                <a:lnTo>
                  <a:pt x="352" y="201"/>
                </a:lnTo>
                <a:close/>
                <a:moveTo>
                  <a:pt x="539" y="1066"/>
                </a:moveTo>
                <a:lnTo>
                  <a:pt x="539" y="1066"/>
                </a:lnTo>
                <a:lnTo>
                  <a:pt x="525" y="1052"/>
                </a:lnTo>
                <a:lnTo>
                  <a:pt x="504" y="1031"/>
                </a:lnTo>
                <a:lnTo>
                  <a:pt x="504" y="1031"/>
                </a:lnTo>
                <a:lnTo>
                  <a:pt x="484" y="1010"/>
                </a:lnTo>
                <a:lnTo>
                  <a:pt x="458" y="976"/>
                </a:lnTo>
                <a:lnTo>
                  <a:pt x="458" y="976"/>
                </a:lnTo>
                <a:lnTo>
                  <a:pt x="442" y="957"/>
                </a:lnTo>
                <a:lnTo>
                  <a:pt x="423" y="939"/>
                </a:lnTo>
                <a:lnTo>
                  <a:pt x="402" y="923"/>
                </a:lnTo>
                <a:lnTo>
                  <a:pt x="377" y="906"/>
                </a:lnTo>
                <a:lnTo>
                  <a:pt x="377" y="906"/>
                </a:lnTo>
                <a:lnTo>
                  <a:pt x="363" y="897"/>
                </a:lnTo>
                <a:lnTo>
                  <a:pt x="350" y="892"/>
                </a:lnTo>
                <a:lnTo>
                  <a:pt x="328" y="881"/>
                </a:lnTo>
                <a:lnTo>
                  <a:pt x="312" y="877"/>
                </a:lnTo>
                <a:lnTo>
                  <a:pt x="305" y="876"/>
                </a:lnTo>
                <a:lnTo>
                  <a:pt x="365" y="862"/>
                </a:lnTo>
                <a:lnTo>
                  <a:pt x="365" y="862"/>
                </a:lnTo>
                <a:lnTo>
                  <a:pt x="372" y="865"/>
                </a:lnTo>
                <a:lnTo>
                  <a:pt x="380" y="870"/>
                </a:lnTo>
                <a:lnTo>
                  <a:pt x="387" y="877"/>
                </a:lnTo>
                <a:lnTo>
                  <a:pt x="387" y="877"/>
                </a:lnTo>
                <a:lnTo>
                  <a:pt x="396" y="890"/>
                </a:lnTo>
                <a:lnTo>
                  <a:pt x="407" y="906"/>
                </a:lnTo>
                <a:lnTo>
                  <a:pt x="430" y="937"/>
                </a:lnTo>
                <a:lnTo>
                  <a:pt x="430" y="937"/>
                </a:lnTo>
                <a:lnTo>
                  <a:pt x="444" y="953"/>
                </a:lnTo>
                <a:lnTo>
                  <a:pt x="467" y="976"/>
                </a:lnTo>
                <a:lnTo>
                  <a:pt x="506" y="1020"/>
                </a:lnTo>
                <a:lnTo>
                  <a:pt x="506" y="1020"/>
                </a:lnTo>
                <a:lnTo>
                  <a:pt x="532" y="1050"/>
                </a:lnTo>
                <a:lnTo>
                  <a:pt x="546" y="1062"/>
                </a:lnTo>
                <a:lnTo>
                  <a:pt x="539" y="10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144136" y="4644983"/>
            <a:ext cx="8999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Calibri"/>
              <a:buChar char="-"/>
            </a:pPr>
            <a:r>
              <a:rPr lang="en-US" sz="1800" b="1" u="sng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Unhealthy Eating is #1 cause of deaths globally </a:t>
            </a: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Global Burden of Disease Report April 2019</a:t>
            </a: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97" name="Google Shape;1253;p67">
            <a:extLst>
              <a:ext uri="{FF2B5EF4-FFF2-40B4-BE49-F238E27FC236}">
                <a16:creationId xmlns:a16="http://schemas.microsoft.com/office/drawing/2014/main" id="{A95C2C5E-5673-1F4E-AC30-12DCBA7160F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483" y="248285"/>
            <a:ext cx="1530975" cy="5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301;p5">
            <a:extLst>
              <a:ext uri="{FF2B5EF4-FFF2-40B4-BE49-F238E27FC236}">
                <a16:creationId xmlns:a16="http://schemas.microsoft.com/office/drawing/2014/main" id="{AAA9BB0C-DBA1-5248-8A72-484DCC8C9BA9}"/>
              </a:ext>
            </a:extLst>
          </p:cNvPr>
          <p:cNvSpPr txBox="1">
            <a:spLocks/>
          </p:cNvSpPr>
          <p:nvPr/>
        </p:nvSpPr>
        <p:spPr>
          <a:xfrm>
            <a:off x="349102" y="1824666"/>
            <a:ext cx="934085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3333"/>
              </a:lnSpc>
              <a:spcBef>
                <a:spcPts val="0"/>
              </a:spcBef>
              <a:buClr>
                <a:srgbClr val="FDBE57"/>
              </a:buClr>
              <a:buSzPts val="1800"/>
              <a:buFont typeface="Wingdings" pitchFamily="2" charset="2"/>
              <a:buChar char="Ø"/>
            </a:pPr>
            <a:r>
              <a:rPr lang="en-US" sz="1600" b="1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According to WHO, a healthy diet, exercise and avoiding tobacco can prevent: </a:t>
            </a:r>
            <a:endParaRPr lang="en-US" sz="1200" dirty="0">
              <a:latin typeface="Montserrat" pitchFamily="2" charset="77"/>
            </a:endParaRPr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lang="en-US" dirty="0"/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endParaRPr lang="en-US" sz="1800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endParaRPr lang="en-US" sz="1800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endParaRPr lang="en-US" sz="1800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endParaRPr lang="en-US" sz="1800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6550" indent="-336550">
              <a:lnSpc>
                <a:spcPct val="133333"/>
              </a:lnSpc>
              <a:spcBef>
                <a:spcPts val="600"/>
              </a:spcBef>
              <a:buClr>
                <a:srgbClr val="FDBE57"/>
              </a:buClr>
              <a:buSzPts val="1800"/>
              <a:buFont typeface="Arial"/>
              <a:buNone/>
            </a:pPr>
            <a:endParaRPr lang="en-US" sz="1800" dirty="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302;p5">
            <a:extLst>
              <a:ext uri="{FF2B5EF4-FFF2-40B4-BE49-F238E27FC236}">
                <a16:creationId xmlns:a16="http://schemas.microsoft.com/office/drawing/2014/main" id="{1ECC2CA2-ED23-C74F-95A0-9526A91980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9270" y="68150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THE SOLUTION: PREVENTION! </a:t>
            </a:r>
            <a:endParaRPr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026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41CE75-92A7-F04D-8A0D-3308EA27B13D}"/>
              </a:ext>
            </a:extLst>
          </p:cNvPr>
          <p:cNvSpPr txBox="1"/>
          <p:nvPr/>
        </p:nvSpPr>
        <p:spPr>
          <a:xfrm>
            <a:off x="1243031" y="1767665"/>
            <a:ext cx="173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mDiabetes</a:t>
            </a:r>
            <a:endParaRPr lang="en-US" sz="1600" b="1" u="sng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4807C-596B-4846-947C-181B04790AE8}"/>
              </a:ext>
            </a:extLst>
          </p:cNvPr>
          <p:cNvSpPr txBox="1"/>
          <p:nvPr/>
        </p:nvSpPr>
        <p:spPr>
          <a:xfrm>
            <a:off x="3146253" y="5408533"/>
            <a:ext cx="248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Healthy Schools</a:t>
            </a:r>
          </a:p>
          <a:p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B446A-CE93-494F-AF73-BC228DFC0190}"/>
              </a:ext>
            </a:extLst>
          </p:cNvPr>
          <p:cNvSpPr txBox="1"/>
          <p:nvPr/>
        </p:nvSpPr>
        <p:spPr>
          <a:xfrm>
            <a:off x="995374" y="3660139"/>
            <a:ext cx="202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myArogya</a:t>
            </a:r>
            <a:endParaRPr lang="en-US" sz="1600" b="1" u="sng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CDF25-B6FF-E34B-99BE-35FEFA0FA468}"/>
              </a:ext>
            </a:extLst>
          </p:cNvPr>
          <p:cNvSpPr txBox="1"/>
          <p:nvPr/>
        </p:nvSpPr>
        <p:spPr>
          <a:xfrm>
            <a:off x="3739857" y="1594849"/>
            <a:ext cx="176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 err="1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MyThali</a:t>
            </a:r>
            <a:endParaRPr lang="en-US" sz="1600" b="1" u="sng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algn="r"/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C5BB0-F82F-2342-8155-46DC5B38AF4D}"/>
              </a:ext>
            </a:extLst>
          </p:cNvPr>
          <p:cNvSpPr txBox="1"/>
          <p:nvPr/>
        </p:nvSpPr>
        <p:spPr>
          <a:xfrm>
            <a:off x="6154193" y="3618959"/>
            <a:ext cx="219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Healthy Workplace</a:t>
            </a:r>
          </a:p>
          <a:p>
            <a:pPr algn="r"/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6FBD1-B214-7E4B-AC8A-E171C3F3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35" y="979467"/>
            <a:ext cx="1516902" cy="100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7CA23-6580-C541-A346-3C25C2FC5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546" y="2093958"/>
            <a:ext cx="1767735" cy="118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810E92-B099-0642-945C-9AFDD5CBC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45" t="12007" r="1128"/>
          <a:stretch/>
        </p:blipFill>
        <p:spPr>
          <a:xfrm>
            <a:off x="1408102" y="4249971"/>
            <a:ext cx="1607296" cy="119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55A8C9-7391-CD40-B88F-C796E12C7EC0}"/>
              </a:ext>
            </a:extLst>
          </p:cNvPr>
          <p:cNvGrpSpPr/>
          <p:nvPr/>
        </p:nvGrpSpPr>
        <p:grpSpPr>
          <a:xfrm>
            <a:off x="3106994" y="2030161"/>
            <a:ext cx="3110467" cy="3033698"/>
            <a:chOff x="2649797" y="1772255"/>
            <a:chExt cx="3110467" cy="30336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233B72-3B2D-D747-B2CB-D2B70FBEA57C}"/>
                </a:ext>
              </a:extLst>
            </p:cNvPr>
            <p:cNvSpPr/>
            <p:nvPr/>
          </p:nvSpPr>
          <p:spPr>
            <a:xfrm>
              <a:off x="3861865" y="2274987"/>
              <a:ext cx="1898399" cy="1898399"/>
            </a:xfrm>
            <a:prstGeom prst="ellipse">
              <a:avLst/>
            </a:prstGeom>
            <a:noFill/>
            <a:ln w="146050">
              <a:solidFill>
                <a:srgbClr val="E51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C94B2B-E595-1544-85A2-CF64B920CEA9}"/>
                </a:ext>
              </a:extLst>
            </p:cNvPr>
            <p:cNvSpPr/>
            <p:nvPr/>
          </p:nvSpPr>
          <p:spPr>
            <a:xfrm>
              <a:off x="2649797" y="1772255"/>
              <a:ext cx="1898399" cy="1898399"/>
            </a:xfrm>
            <a:prstGeom prst="ellipse">
              <a:avLst/>
            </a:prstGeom>
            <a:noFill/>
            <a:ln w="146050">
              <a:solidFill>
                <a:srgbClr val="FDB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AFF516-6A34-1C4A-9307-5C70205A73C8}"/>
                </a:ext>
              </a:extLst>
            </p:cNvPr>
            <p:cNvSpPr/>
            <p:nvPr/>
          </p:nvSpPr>
          <p:spPr>
            <a:xfrm>
              <a:off x="2861832" y="2907554"/>
              <a:ext cx="1898399" cy="1898399"/>
            </a:xfrm>
            <a:prstGeom prst="ellipse">
              <a:avLst/>
            </a:prstGeom>
            <a:noFill/>
            <a:ln w="146050">
              <a:solidFill>
                <a:srgbClr val="7038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70382D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AEB24-DD53-854D-B70B-14786B5CF733}"/>
                </a:ext>
              </a:extLst>
            </p:cNvPr>
            <p:cNvSpPr txBox="1"/>
            <p:nvPr/>
          </p:nvSpPr>
          <p:spPr>
            <a:xfrm>
              <a:off x="2948745" y="2421514"/>
              <a:ext cx="8732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70382D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rPr>
                <a:t>LIVE</a:t>
              </a:r>
              <a:endParaRPr lang="en-US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A5716F-72DA-BD47-9CEC-B957CDC8BA04}"/>
                </a:ext>
              </a:extLst>
            </p:cNvPr>
            <p:cNvSpPr txBox="1"/>
            <p:nvPr/>
          </p:nvSpPr>
          <p:spPr>
            <a:xfrm>
              <a:off x="4713816" y="3076083"/>
              <a:ext cx="98318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70382D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rPr>
                <a:t>WORK</a:t>
              </a:r>
              <a:endParaRPr lang="en-US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0F53DE-B4F8-5D47-B5CE-3EBB2E599EC4}"/>
                </a:ext>
              </a:extLst>
            </p:cNvPr>
            <p:cNvSpPr txBox="1"/>
            <p:nvPr/>
          </p:nvSpPr>
          <p:spPr>
            <a:xfrm>
              <a:off x="3246562" y="4056454"/>
              <a:ext cx="13711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70382D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rPr>
                <a:t>LEARN</a:t>
              </a:r>
              <a:endParaRPr lang="en-US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42037D1-AE9F-8447-96FF-40F3EBAE0823}"/>
              </a:ext>
            </a:extLst>
          </p:cNvPr>
          <p:cNvSpPr txBox="1"/>
          <p:nvPr/>
        </p:nvSpPr>
        <p:spPr>
          <a:xfrm>
            <a:off x="1029648" y="6264980"/>
            <a:ext cx="743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We are committed to helping people lead healthier lives by preventing NCDs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9BDF9D-8603-AB4A-8CDF-56DD1BD64774}"/>
              </a:ext>
            </a:extLst>
          </p:cNvPr>
          <p:cNvSpPr/>
          <p:nvPr/>
        </p:nvSpPr>
        <p:spPr>
          <a:xfrm>
            <a:off x="858036" y="6194362"/>
            <a:ext cx="7531378" cy="4805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399;p6">
            <a:extLst>
              <a:ext uri="{FF2B5EF4-FFF2-40B4-BE49-F238E27FC236}">
                <a16:creationId xmlns:a16="http://schemas.microsoft.com/office/drawing/2014/main" id="{4D40A722-F794-E84E-BC78-CE522EA958DB}"/>
              </a:ext>
            </a:extLst>
          </p:cNvPr>
          <p:cNvSpPr txBox="1"/>
          <p:nvPr/>
        </p:nvSpPr>
        <p:spPr>
          <a:xfrm>
            <a:off x="327536" y="256229"/>
            <a:ext cx="8763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OUR DOORSTEP HEALTH MODEL in INDIA</a:t>
            </a:r>
            <a:endParaRPr dirty="0">
              <a:latin typeface="Montserrat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TAKING PREVENTION TO WHERE PEOPLE LIVE, LEARN &amp; WORK</a:t>
            </a:r>
            <a:endParaRPr sz="2000" dirty="0">
              <a:solidFill>
                <a:srgbClr val="70382D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26" name="Google Shape;402;p6">
            <a:extLst>
              <a:ext uri="{FF2B5EF4-FFF2-40B4-BE49-F238E27FC236}">
                <a16:creationId xmlns:a16="http://schemas.microsoft.com/office/drawing/2014/main" id="{4AAD71B7-E97C-6243-A6B1-D33F775FA4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3246" y="4386709"/>
            <a:ext cx="1607296" cy="11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006;p42" descr="WhatsApp Image 2018-05-10 at 3.02.51 PM(1).jpeg">
            <a:extLst>
              <a:ext uri="{FF2B5EF4-FFF2-40B4-BE49-F238E27FC236}">
                <a16:creationId xmlns:a16="http://schemas.microsoft.com/office/drawing/2014/main" id="{5D6028D4-8656-6E41-B1A8-17F5C0C9486E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845" y="2299291"/>
            <a:ext cx="907074" cy="125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83;p23">
            <a:extLst>
              <a:ext uri="{FF2B5EF4-FFF2-40B4-BE49-F238E27FC236}">
                <a16:creationId xmlns:a16="http://schemas.microsoft.com/office/drawing/2014/main" id="{9A441F08-5087-4842-B207-30142448C3F9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6922" y="139591"/>
            <a:ext cx="1483614" cy="44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8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"/>
          <p:cNvSpPr txBox="1"/>
          <p:nvPr/>
        </p:nvSpPr>
        <p:spPr>
          <a:xfrm>
            <a:off x="914400" y="533400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WHAT DISTINGUISHES AROGYA’S WORK </a:t>
            </a:r>
            <a:endParaRPr sz="2400" dirty="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"/>
          <p:cNvSpPr txBox="1"/>
          <p:nvPr/>
        </p:nvSpPr>
        <p:spPr>
          <a:xfrm>
            <a:off x="692575" y="1158893"/>
            <a:ext cx="9144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We are committed to changing the course of chronic disease in India </a:t>
            </a:r>
          </a:p>
          <a:p>
            <a:pPr>
              <a:buClr>
                <a:srgbClr val="800000"/>
              </a:buClr>
              <a:buSzPts val="2400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       through prevention.  </a:t>
            </a: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Arogya’s Doorstep Health Model is a viable solution to a huge societal </a:t>
            </a:r>
          </a:p>
          <a:p>
            <a:pPr>
              <a:buClr>
                <a:srgbClr val="800000"/>
              </a:buClr>
              <a:buSzPts val="2400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        problem</a:t>
            </a:r>
            <a:endParaRPr sz="1500" dirty="0">
              <a:latin typeface="Montserrat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Thoughtfully Designed Programs.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Population Level Impact.  </a:t>
            </a:r>
            <a:endParaRPr sz="1500" dirty="0">
              <a:latin typeface="Montserrat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Science-based work.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Behavior Change Content and Expertise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Evidence based advocacy.</a:t>
            </a:r>
            <a:endParaRPr sz="1500" dirty="0">
              <a:latin typeface="Montserrat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Having shown proof of concept, we are now in scale-up mode. </a:t>
            </a:r>
            <a:endParaRPr sz="1500" dirty="0">
              <a:latin typeface="Montserrat" pitchFamily="2" charset="77"/>
            </a:endParaRP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Our work meets India’s CSR requirements.</a:t>
            </a: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We have partnerships in place that have delivered impactful results </a:t>
            </a:r>
          </a:p>
          <a:p>
            <a:pPr>
              <a:buClr>
                <a:srgbClr val="800000"/>
              </a:buClr>
              <a:buSzPts val="2400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       across the country. </a:t>
            </a: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We leverage mHealth to extend our reach.</a:t>
            </a: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5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We are committed to impact measurement </a:t>
            </a:r>
          </a:p>
          <a:p>
            <a:pPr>
              <a:buClr>
                <a:srgbClr val="800000"/>
              </a:buClr>
              <a:buSzPts val="2400"/>
            </a:pPr>
            <a:endParaRPr lang="en-US" b="1" dirty="0">
              <a:solidFill>
                <a:srgbClr val="800000"/>
              </a:solidFill>
              <a:latin typeface="Montserrat" pitchFamily="2" charset="77"/>
              <a:cs typeface="Calibri"/>
              <a:sym typeface="Calibri"/>
            </a:endParaRPr>
          </a:p>
        </p:txBody>
      </p:sp>
      <p:sp>
        <p:nvSpPr>
          <p:cNvPr id="429" name="Google Shape;429;p7"/>
          <p:cNvSpPr txBox="1"/>
          <p:nvPr/>
        </p:nvSpPr>
        <p:spPr>
          <a:xfrm>
            <a:off x="1003300" y="4152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65" y="4688640"/>
            <a:ext cx="1454150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374" y="1699237"/>
            <a:ext cx="2026508" cy="2253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1729A4-303F-124B-B39E-D25EA563D542}"/>
              </a:ext>
            </a:extLst>
          </p:cNvPr>
          <p:cNvSpPr txBox="1"/>
          <p:nvPr/>
        </p:nvSpPr>
        <p:spPr>
          <a:xfrm>
            <a:off x="7162800" y="4128794"/>
            <a:ext cx="1454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Montserrat" pitchFamily="2" charset="77"/>
              </a:rPr>
              <a:t>SDG #3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2FE875-787F-7E4E-9325-0817E0ACD292}"/>
              </a:ext>
            </a:extLst>
          </p:cNvPr>
          <p:cNvSpPr/>
          <p:nvPr/>
        </p:nvSpPr>
        <p:spPr>
          <a:xfrm>
            <a:off x="3229541" y="4653513"/>
            <a:ext cx="57855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400" b="1" dirty="0">
                <a:solidFill>
                  <a:srgbClr val="800000"/>
                </a:solidFill>
                <a:latin typeface="Montserrat" pitchFamily="2" charset="77"/>
                <a:cs typeface="Calibri"/>
                <a:sym typeface="Calibri"/>
              </a:rPr>
              <a:t>Aligned with Sustainable Development Goals (SDGs) and </a:t>
            </a:r>
          </a:p>
          <a:p>
            <a:pPr>
              <a:buClr>
                <a:srgbClr val="800000"/>
              </a:buClr>
              <a:buSzPts val="2400"/>
            </a:pPr>
            <a:r>
              <a:rPr lang="en-US" sz="1400" b="1" dirty="0">
                <a:solidFill>
                  <a:srgbClr val="800000"/>
                </a:solidFill>
                <a:latin typeface="Montserrat" pitchFamily="2" charset="77"/>
                <a:cs typeface="Calibri"/>
                <a:sym typeface="Calibri"/>
              </a:rPr>
              <a:t>Government of India priorities (</a:t>
            </a:r>
            <a:r>
              <a:rPr lang="en-US" sz="1400" b="1" dirty="0" err="1">
                <a:solidFill>
                  <a:srgbClr val="800000"/>
                </a:solidFill>
                <a:latin typeface="Montserrat" pitchFamily="2" charset="77"/>
                <a:cs typeface="Calibri"/>
                <a:sym typeface="Calibri"/>
              </a:rPr>
              <a:t>Ayushman</a:t>
            </a:r>
            <a:r>
              <a:rPr lang="en-US" sz="1400" b="1" dirty="0">
                <a:solidFill>
                  <a:srgbClr val="800000"/>
                </a:solidFill>
                <a:latin typeface="Montserrat" pitchFamily="2" charset="77"/>
                <a:cs typeface="Calibri"/>
                <a:sym typeface="Calibri"/>
              </a:rPr>
              <a:t> Bharat, Fit India,  Eat Right       campaign, </a:t>
            </a:r>
            <a:r>
              <a:rPr lang="en-US" sz="1400" b="1" dirty="0" err="1">
                <a:solidFill>
                  <a:srgbClr val="800000"/>
                </a:solidFill>
                <a:latin typeface="Montserrat" pitchFamily="2" charset="77"/>
                <a:cs typeface="Calibri"/>
                <a:sym typeface="Calibri"/>
              </a:rPr>
              <a:t>Poshan</a:t>
            </a:r>
            <a:r>
              <a:rPr lang="en-US" sz="1400" b="1" dirty="0">
                <a:solidFill>
                  <a:srgbClr val="800000"/>
                </a:solidFill>
                <a:latin typeface="Montserrat" pitchFamily="2" charset="77"/>
                <a:cs typeface="Calibri"/>
                <a:sym typeface="Calibri"/>
              </a:rPr>
              <a:t>  Abhiyan).</a:t>
            </a:r>
            <a:r>
              <a:rPr lang="en-US" sz="14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 </a:t>
            </a: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endParaRPr lang="en-US" sz="1400" b="1" dirty="0">
              <a:solidFill>
                <a:srgbClr val="800000"/>
              </a:solidFill>
              <a:latin typeface="Montserrat" pitchFamily="2" charset="77"/>
              <a:cs typeface="Calibri"/>
            </a:endParaRPr>
          </a:p>
          <a:p>
            <a:pPr marL="342900" indent="-342900"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1400" b="1" dirty="0">
                <a:solidFill>
                  <a:srgbClr val="800000"/>
                </a:solidFill>
                <a:latin typeface="Montserrat" pitchFamily="2" charset="77"/>
                <a:cs typeface="Calibri"/>
              </a:rPr>
              <a:t>We believe our work will help India meet SDG #3.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40E6B-6E18-DD4B-B00D-6CD0A76765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72" y="132658"/>
            <a:ext cx="1380216" cy="4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9" descr="Arogya_PPT_Arrow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963219"/>
            <a:ext cx="4400550" cy="490153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9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-14264" y="4267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WHAT HAVE WE ACHIEVED TO DATE?</a:t>
            </a:r>
            <a:endParaRPr sz="3200" b="1" u="none" strike="noStrike" cap="non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BA22E-CD5D-044E-911C-30767BE78827}"/>
              </a:ext>
            </a:extLst>
          </p:cNvPr>
          <p:cNvSpPr txBox="1"/>
          <p:nvPr/>
        </p:nvSpPr>
        <p:spPr>
          <a:xfrm>
            <a:off x="497041" y="499548"/>
            <a:ext cx="641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  <a:cs typeface="Arial"/>
              </a:rPr>
              <a:t>WE HAVE</a:t>
            </a:r>
            <a:r>
              <a:rPr lang="en-US" sz="2000" b="1" dirty="0">
                <a:solidFill>
                  <a:srgbClr val="E51937"/>
                </a:solidFill>
                <a:latin typeface="Century Gothic" panose="020B0502020202020204" pitchFamily="34" charset="0"/>
                <a:cs typeface="Arial"/>
              </a:rPr>
              <a:t> REACHED 5 MILLION, IMPACTED 500,000</a:t>
            </a:r>
            <a:r>
              <a:rPr lang="en-US" sz="2000" b="1" dirty="0">
                <a:latin typeface="Century Gothic" panose="020B0502020202020204" pitchFamily="34" charset="0"/>
                <a:cs typeface="Arial"/>
              </a:rPr>
              <a:t>! </a:t>
            </a:r>
            <a:r>
              <a:rPr lang="en-US" sz="2000" b="1" dirty="0">
                <a:solidFill>
                  <a:srgbClr val="E51937"/>
                </a:solidFill>
                <a:latin typeface="Century Gothic" panose="020B0502020202020204" pitchFamily="34" charset="0"/>
                <a:cs typeface="Arial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1CE75-92A7-F04D-8A0D-3308EA27B13D}"/>
              </a:ext>
            </a:extLst>
          </p:cNvPr>
          <p:cNvSpPr txBox="1"/>
          <p:nvPr/>
        </p:nvSpPr>
        <p:spPr>
          <a:xfrm>
            <a:off x="1443736" y="1176167"/>
            <a:ext cx="17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err="1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mDiabetes</a:t>
            </a:r>
            <a:endParaRPr lang="en-US" sz="1200" b="1" u="sng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Reach </a:t>
            </a:r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1.7 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million</a:t>
            </a:r>
          </a:p>
          <a:p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20% 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4807C-596B-4846-947C-181B04790AE8}"/>
              </a:ext>
            </a:extLst>
          </p:cNvPr>
          <p:cNvSpPr txBox="1"/>
          <p:nvPr/>
        </p:nvSpPr>
        <p:spPr>
          <a:xfrm>
            <a:off x="2508704" y="4966438"/>
            <a:ext cx="2486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Healthy Schools</a:t>
            </a:r>
          </a:p>
          <a:p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Reach </a:t>
            </a:r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500,000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kids</a:t>
            </a:r>
          </a:p>
          <a:p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15% 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impact</a:t>
            </a:r>
          </a:p>
          <a:p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</a:rPr>
              <a:t>+ 100,000 kids/</a:t>
            </a:r>
            <a:r>
              <a:rPr lang="en-US" sz="1200" dirty="0" err="1">
                <a:solidFill>
                  <a:srgbClr val="70382D"/>
                </a:solidFill>
                <a:latin typeface="Century Gothic" panose="020B0502020202020204" pitchFamily="34" charset="0"/>
              </a:rPr>
              <a:t>yr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</a:rPr>
              <a:t> Banda UP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B446A-CE93-494F-AF73-BC228DFC0190}"/>
              </a:ext>
            </a:extLst>
          </p:cNvPr>
          <p:cNvSpPr txBox="1"/>
          <p:nvPr/>
        </p:nvSpPr>
        <p:spPr>
          <a:xfrm>
            <a:off x="863211" y="3436240"/>
            <a:ext cx="20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err="1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myArogya</a:t>
            </a:r>
            <a:r>
              <a:rPr lang="en-US" sz="1200" b="1" u="sng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</a:t>
            </a:r>
          </a:p>
          <a:p>
            <a:pPr algn="ctr"/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NCD Prevention</a:t>
            </a:r>
            <a:r>
              <a:rPr lang="en-US" sz="1200" dirty="0">
                <a:sym typeface="Arial"/>
              </a:rPr>
              <a:t> </a:t>
            </a:r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Content  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CDF25-B6FF-E34B-99BE-35FEFA0FA468}"/>
              </a:ext>
            </a:extLst>
          </p:cNvPr>
          <p:cNvSpPr txBox="1"/>
          <p:nvPr/>
        </p:nvSpPr>
        <p:spPr>
          <a:xfrm>
            <a:off x="4613670" y="1410449"/>
            <a:ext cx="176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 err="1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MyThali</a:t>
            </a:r>
            <a:endParaRPr lang="en-US" sz="1200" b="1" u="sng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algn="r"/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45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workplaces</a:t>
            </a:r>
          </a:p>
          <a:p>
            <a:pPr algn="r"/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Danone Protein Week</a:t>
            </a:r>
            <a:endParaRPr lang="en-US" sz="1200" dirty="0"/>
          </a:p>
          <a:p>
            <a:pPr algn="r"/>
            <a:r>
              <a:rPr lang="en-US" sz="1200" dirty="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 lang="en-US" sz="1200" dirty="0"/>
          </a:p>
          <a:p>
            <a:pPr algn="r"/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C5BB0-F82F-2342-8155-46DC5B38AF4D}"/>
              </a:ext>
            </a:extLst>
          </p:cNvPr>
          <p:cNvSpPr txBox="1"/>
          <p:nvPr/>
        </p:nvSpPr>
        <p:spPr>
          <a:xfrm>
            <a:off x="6381405" y="1409725"/>
            <a:ext cx="219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Healthy Workplace</a:t>
            </a:r>
          </a:p>
          <a:p>
            <a:pPr algn="r"/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&gt;130 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companies, </a:t>
            </a:r>
          </a:p>
          <a:p>
            <a:pPr algn="r"/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million employees</a:t>
            </a:r>
          </a:p>
          <a:p>
            <a:pPr algn="r"/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33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Platinum companies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r"/>
            <a:r>
              <a:rPr lang="en-US" sz="1200" b="1" dirty="0">
                <a:solidFill>
                  <a:srgbClr val="70382D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6 </a:t>
            </a:r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annual HW Conference 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solidFill>
                  <a:srgbClr val="70382D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Advancing physical + mental health </a:t>
            </a:r>
            <a:endParaRPr lang="en-US" sz="1200" dirty="0">
              <a:latin typeface="Century Gothic" panose="020B0502020202020204" pitchFamily="34" charset="0"/>
            </a:endParaRPr>
          </a:p>
          <a:p>
            <a:pPr algn="r"/>
            <a:endParaRPr lang="en-US" sz="1200" dirty="0">
              <a:solidFill>
                <a:srgbClr val="70382D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6FBD1-B214-7E4B-AC8A-E171C3F3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228" y="886523"/>
            <a:ext cx="1516902" cy="100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7CA23-6580-C541-A346-3C25C2FC5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679" y="2979384"/>
            <a:ext cx="1767735" cy="118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810E92-B099-0642-945C-9AFDD5CBC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45" t="12007" r="1128"/>
          <a:stretch/>
        </p:blipFill>
        <p:spPr>
          <a:xfrm>
            <a:off x="869641" y="4264203"/>
            <a:ext cx="1607296" cy="119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55A8C9-7391-CD40-B88F-C796E12C7EC0}"/>
              </a:ext>
            </a:extLst>
          </p:cNvPr>
          <p:cNvGrpSpPr/>
          <p:nvPr/>
        </p:nvGrpSpPr>
        <p:grpSpPr>
          <a:xfrm>
            <a:off x="3106994" y="2030161"/>
            <a:ext cx="3110467" cy="3033698"/>
            <a:chOff x="2649797" y="1772255"/>
            <a:chExt cx="3110467" cy="30336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233B72-3B2D-D747-B2CB-D2B70FBEA57C}"/>
                </a:ext>
              </a:extLst>
            </p:cNvPr>
            <p:cNvSpPr/>
            <p:nvPr/>
          </p:nvSpPr>
          <p:spPr>
            <a:xfrm>
              <a:off x="3861865" y="2274987"/>
              <a:ext cx="1898399" cy="1898399"/>
            </a:xfrm>
            <a:prstGeom prst="ellipse">
              <a:avLst/>
            </a:prstGeom>
            <a:noFill/>
            <a:ln w="146050">
              <a:solidFill>
                <a:srgbClr val="E51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C94B2B-E595-1544-85A2-CF64B920CEA9}"/>
                </a:ext>
              </a:extLst>
            </p:cNvPr>
            <p:cNvSpPr/>
            <p:nvPr/>
          </p:nvSpPr>
          <p:spPr>
            <a:xfrm>
              <a:off x="2649797" y="1772255"/>
              <a:ext cx="1898399" cy="1898399"/>
            </a:xfrm>
            <a:prstGeom prst="ellipse">
              <a:avLst/>
            </a:prstGeom>
            <a:noFill/>
            <a:ln w="146050">
              <a:solidFill>
                <a:srgbClr val="FDB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AFF516-6A34-1C4A-9307-5C70205A73C8}"/>
                </a:ext>
              </a:extLst>
            </p:cNvPr>
            <p:cNvSpPr/>
            <p:nvPr/>
          </p:nvSpPr>
          <p:spPr>
            <a:xfrm>
              <a:off x="2861832" y="2907554"/>
              <a:ext cx="1898399" cy="1898399"/>
            </a:xfrm>
            <a:prstGeom prst="ellipse">
              <a:avLst/>
            </a:prstGeom>
            <a:noFill/>
            <a:ln w="146050">
              <a:solidFill>
                <a:srgbClr val="7038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70382D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AEB24-DD53-854D-B70B-14786B5CF733}"/>
                </a:ext>
              </a:extLst>
            </p:cNvPr>
            <p:cNvSpPr txBox="1"/>
            <p:nvPr/>
          </p:nvSpPr>
          <p:spPr>
            <a:xfrm>
              <a:off x="2948745" y="2421514"/>
              <a:ext cx="8732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70382D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rPr>
                <a:t>LIVE</a:t>
              </a:r>
              <a:endParaRPr lang="en-US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A5716F-72DA-BD47-9CEC-B957CDC8BA04}"/>
                </a:ext>
              </a:extLst>
            </p:cNvPr>
            <p:cNvSpPr txBox="1"/>
            <p:nvPr/>
          </p:nvSpPr>
          <p:spPr>
            <a:xfrm>
              <a:off x="4713816" y="3076083"/>
              <a:ext cx="98318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70382D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rPr>
                <a:t>WORK</a:t>
              </a:r>
              <a:endParaRPr lang="en-US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0F53DE-B4F8-5D47-B5CE-3EBB2E599EC4}"/>
                </a:ext>
              </a:extLst>
            </p:cNvPr>
            <p:cNvSpPr txBox="1"/>
            <p:nvPr/>
          </p:nvSpPr>
          <p:spPr>
            <a:xfrm>
              <a:off x="3246562" y="4056454"/>
              <a:ext cx="13711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70382D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rPr>
                <a:t>LEARN</a:t>
              </a:r>
              <a:endParaRPr lang="en-US" b="1" dirty="0">
                <a:solidFill>
                  <a:srgbClr val="70382D"/>
                </a:solidFill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42037D1-AE9F-8447-96FF-40F3EBAE0823}"/>
              </a:ext>
            </a:extLst>
          </p:cNvPr>
          <p:cNvSpPr txBox="1"/>
          <p:nvPr/>
        </p:nvSpPr>
        <p:spPr>
          <a:xfrm>
            <a:off x="1029648" y="6264980"/>
            <a:ext cx="743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2020 Goal:</a:t>
            </a:r>
            <a:r>
              <a:rPr lang="en-US" b="1" dirty="0">
                <a:latin typeface="Century Gothic" panose="020B0502020202020204" pitchFamily="34" charset="0"/>
              </a:rPr>
              <a:t> Educate 10 million; Help 1 million improve their health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9BDF9D-8603-AB4A-8CDF-56DD1BD64774}"/>
              </a:ext>
            </a:extLst>
          </p:cNvPr>
          <p:cNvSpPr/>
          <p:nvPr/>
        </p:nvSpPr>
        <p:spPr>
          <a:xfrm>
            <a:off x="858036" y="6194362"/>
            <a:ext cx="7531378" cy="4805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402;p6">
            <a:extLst>
              <a:ext uri="{FF2B5EF4-FFF2-40B4-BE49-F238E27FC236}">
                <a16:creationId xmlns:a16="http://schemas.microsoft.com/office/drawing/2014/main" id="{DEEFAA1B-9478-B74D-B8C3-27272EC6E7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8031" y="4522651"/>
            <a:ext cx="1607296" cy="11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06;p42" descr="WhatsApp Image 2018-05-10 at 3.02.51 PM(1).jpeg">
            <a:extLst>
              <a:ext uri="{FF2B5EF4-FFF2-40B4-BE49-F238E27FC236}">
                <a16:creationId xmlns:a16="http://schemas.microsoft.com/office/drawing/2014/main" id="{9F110FE9-CDD2-8A46-B67B-F7DF0E83A38C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389" y="2053637"/>
            <a:ext cx="907074" cy="125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683;p23">
            <a:extLst>
              <a:ext uri="{FF2B5EF4-FFF2-40B4-BE49-F238E27FC236}">
                <a16:creationId xmlns:a16="http://schemas.microsoft.com/office/drawing/2014/main" id="{1006B6DE-1093-B64D-8927-4F901349441F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305" y="219981"/>
            <a:ext cx="1483614" cy="44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42253</TotalTime>
  <Words>1949</Words>
  <Application>Microsoft Macintosh PowerPoint</Application>
  <PresentationFormat>On-screen Show (4:3)</PresentationFormat>
  <Paragraphs>315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Georgia</vt:lpstr>
      <vt:lpstr>Montserrat</vt:lpstr>
      <vt:lpstr>Roboto</vt:lpstr>
      <vt:lpstr>Stardos Stencil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THE SOLUTION: PREVENTION!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COMPELLING SCHOOL PROGRAM MATERIALS = 15% IMPACT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Home</dc:creator>
  <cp:keywords/>
  <dc:description/>
  <cp:lastModifiedBy>Nalini Saligram</cp:lastModifiedBy>
  <cp:revision>962</cp:revision>
  <cp:lastPrinted>2016-10-29T21:19:59Z</cp:lastPrinted>
  <dcterms:created xsi:type="dcterms:W3CDTF">2014-11-16T06:25:44Z</dcterms:created>
  <dcterms:modified xsi:type="dcterms:W3CDTF">2020-04-12T16:09:10Z</dcterms:modified>
  <cp:category/>
</cp:coreProperties>
</file>