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ppt/diagrams/drawing1.xml" ContentType="application/vnd.ms-office.drawingml.diagramDrawing+xml"/>
  <Override PartName="/ppt/slides/slide14.xml" ContentType="application/vnd.openxmlformats-officedocument.presentationml.slide+xml"/>
  <Default Extension="rels" ContentType="application/vnd.openxmlformats-package.relationships+xml"/>
  <Default Extension="xml" ContentType="application/xml"/>
  <Override PartName="/ppt/tableStyles.xml" ContentType="application/vnd.openxmlformats-officedocument.presentationml.tableStyles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diagrams/quickStyle1.xml" ContentType="application/vnd.openxmlformats-officedocument.drawingml.diagramStyl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charts/chart1.xml" ContentType="application/vnd.openxmlformats-officedocument.drawingml.char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4"/>
  </p:notesMasterIdLst>
  <p:sldIdLst>
    <p:sldId id="311" r:id="rId2"/>
    <p:sldId id="257" r:id="rId3"/>
    <p:sldId id="294" r:id="rId4"/>
    <p:sldId id="295" r:id="rId5"/>
    <p:sldId id="260" r:id="rId6"/>
    <p:sldId id="296" r:id="rId7"/>
    <p:sldId id="297" r:id="rId8"/>
    <p:sldId id="263" r:id="rId9"/>
    <p:sldId id="264" r:id="rId10"/>
    <p:sldId id="265" r:id="rId11"/>
    <p:sldId id="266" r:id="rId12"/>
    <p:sldId id="305" r:id="rId13"/>
    <p:sldId id="304" r:id="rId14"/>
    <p:sldId id="303" r:id="rId15"/>
    <p:sldId id="302" r:id="rId16"/>
    <p:sldId id="312" r:id="rId17"/>
    <p:sldId id="268" r:id="rId18"/>
    <p:sldId id="269" r:id="rId19"/>
    <p:sldId id="270" r:id="rId20"/>
    <p:sldId id="271" r:id="rId21"/>
    <p:sldId id="272" r:id="rId22"/>
    <p:sldId id="314" r:id="rId23"/>
    <p:sldId id="274" r:id="rId24"/>
    <p:sldId id="275" r:id="rId25"/>
    <p:sldId id="276" r:id="rId26"/>
    <p:sldId id="298" r:id="rId27"/>
    <p:sldId id="278" r:id="rId28"/>
    <p:sldId id="299" r:id="rId29"/>
    <p:sldId id="280" r:id="rId30"/>
    <p:sldId id="281" r:id="rId31"/>
    <p:sldId id="282" r:id="rId32"/>
    <p:sldId id="283" r:id="rId33"/>
    <p:sldId id="313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30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0382D"/>
    <a:srgbClr val="E51937"/>
    <a:srgbClr val="FEE3B8"/>
    <a:srgbClr val="FDBE57"/>
    <a:srgbClr val="E2C09A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4160" autoAdjust="0"/>
    <p:restoredTop sz="94660"/>
  </p:normalViewPr>
  <p:slideViewPr>
    <p:cSldViewPr>
      <p:cViewPr varScale="1">
        <p:scale>
          <a:sx n="78" d="100"/>
          <a:sy n="78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hinibhatia:Downloads:Arogya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Sheet2!$A$2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FDBE57"/>
            </a:solidFill>
          </c:spPr>
          <c:cat>
            <c:strRef>
              <c:f>Sheet2!$B$1:$F$1</c:f>
              <c:strCache>
                <c:ptCount val="5"/>
                <c:pt idx="0">
                  <c:v>Lemonade vs._x000d_ Cold Drinks</c:v>
                </c:pt>
                <c:pt idx="1">
                  <c:v>Whole Fruit vs._x000d_ Fruit Juice</c:v>
                </c:pt>
                <c:pt idx="2">
                  <c:v>Fruit Chaat vs. _x000d_Aloo Tikki</c:v>
                </c:pt>
                <c:pt idx="3">
                  <c:v>Vegetable Poha vs._x000d_ Samosa</c:v>
                </c:pt>
                <c:pt idx="4">
                  <c:v>Rajma Rice vs. _x000d_Chole Bhatura</c:v>
                </c:pt>
              </c:strCache>
            </c:strRef>
          </c:cat>
          <c:val>
            <c:numRef>
              <c:f>Sheet2!$B$2:$F$2</c:f>
              <c:numCache>
                <c:formatCode>General</c:formatCode>
                <c:ptCount val="5"/>
                <c:pt idx="0">
                  <c:v>66.6</c:v>
                </c:pt>
                <c:pt idx="1">
                  <c:v>50.0</c:v>
                </c:pt>
                <c:pt idx="2">
                  <c:v>65.7</c:v>
                </c:pt>
                <c:pt idx="3">
                  <c:v>54.9</c:v>
                </c:pt>
                <c:pt idx="4">
                  <c:v>60.6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Intermediate</c:v>
                </c:pt>
              </c:strCache>
            </c:strRef>
          </c:tx>
          <c:spPr>
            <a:solidFill>
              <a:srgbClr val="E51937"/>
            </a:solidFill>
          </c:spPr>
          <c:cat>
            <c:strRef>
              <c:f>Sheet2!$B$1:$F$1</c:f>
              <c:strCache>
                <c:ptCount val="5"/>
                <c:pt idx="0">
                  <c:v>Lemonade vs._x000d_ Cold Drinks</c:v>
                </c:pt>
                <c:pt idx="1">
                  <c:v>Whole Fruit vs._x000d_ Fruit Juice</c:v>
                </c:pt>
                <c:pt idx="2">
                  <c:v>Fruit Chaat vs. _x000d_Aloo Tikki</c:v>
                </c:pt>
                <c:pt idx="3">
                  <c:v>Vegetable Poha vs._x000d_ Samosa</c:v>
                </c:pt>
                <c:pt idx="4">
                  <c:v>Rajma Rice vs. _x000d_Chole Bhatura</c:v>
                </c:pt>
              </c:strCache>
            </c:strRef>
          </c:cat>
          <c:val>
            <c:numRef>
              <c:f>Sheet2!$B$3:$F$3</c:f>
              <c:numCache>
                <c:formatCode>General</c:formatCode>
                <c:ptCount val="5"/>
                <c:pt idx="0">
                  <c:v>77.5</c:v>
                </c:pt>
                <c:pt idx="1">
                  <c:v>54.0</c:v>
                </c:pt>
                <c:pt idx="2">
                  <c:v>71.3</c:v>
                </c:pt>
                <c:pt idx="3">
                  <c:v>65.2</c:v>
                </c:pt>
                <c:pt idx="4">
                  <c:v>67.7</c:v>
                </c:pt>
              </c:numCache>
            </c:numRef>
          </c:val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End line</c:v>
                </c:pt>
              </c:strCache>
            </c:strRef>
          </c:tx>
          <c:spPr>
            <a:solidFill>
              <a:srgbClr val="70382D"/>
            </a:solidFill>
          </c:spPr>
          <c:cat>
            <c:strRef>
              <c:f>Sheet2!$B$1:$F$1</c:f>
              <c:strCache>
                <c:ptCount val="5"/>
                <c:pt idx="0">
                  <c:v>Lemonade vs._x000d_ Cold Drinks</c:v>
                </c:pt>
                <c:pt idx="1">
                  <c:v>Whole Fruit vs._x000d_ Fruit Juice</c:v>
                </c:pt>
                <c:pt idx="2">
                  <c:v>Fruit Chaat vs. _x000d_Aloo Tikki</c:v>
                </c:pt>
                <c:pt idx="3">
                  <c:v>Vegetable Poha vs._x000d_ Samosa</c:v>
                </c:pt>
                <c:pt idx="4">
                  <c:v>Rajma Rice vs. _x000d_Chole Bhatura</c:v>
                </c:pt>
              </c:strCache>
            </c:strRef>
          </c:cat>
          <c:val>
            <c:numRef>
              <c:f>Sheet2!$B$4:$F$4</c:f>
              <c:numCache>
                <c:formatCode>General</c:formatCode>
                <c:ptCount val="5"/>
                <c:pt idx="0">
                  <c:v>80.1</c:v>
                </c:pt>
                <c:pt idx="1">
                  <c:v>56.9</c:v>
                </c:pt>
                <c:pt idx="2">
                  <c:v>75.4</c:v>
                </c:pt>
                <c:pt idx="3">
                  <c:v>69.1</c:v>
                </c:pt>
                <c:pt idx="4">
                  <c:v>71.4</c:v>
                </c:pt>
              </c:numCache>
            </c:numRef>
          </c:val>
        </c:ser>
        <c:axId val="557613816"/>
        <c:axId val="448211192"/>
      </c:barChart>
      <c:catAx>
        <c:axId val="5576138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Health</a:t>
                </a:r>
                <a:r>
                  <a:rPr lang="en-US" baseline="0"/>
                  <a:t>y f</a:t>
                </a:r>
                <a:r>
                  <a:rPr lang="en-US"/>
                  <a:t>ood options chosen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>
                <a:solidFill>
                  <a:srgbClr val="70382D"/>
                </a:solidFill>
              </a:defRPr>
            </a:pPr>
            <a:endParaRPr lang="en-US"/>
          </a:p>
        </c:txPr>
        <c:crossAx val="448211192"/>
        <c:crosses val="autoZero"/>
        <c:auto val="1"/>
        <c:lblAlgn val="ctr"/>
        <c:lblOffset val="100"/>
      </c:catAx>
      <c:valAx>
        <c:axId val="4482111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70382D"/>
                    </a:solidFill>
                  </a:defRPr>
                </a:pPr>
                <a:r>
                  <a:rPr lang="en-US">
                    <a:solidFill>
                      <a:srgbClr val="70382D"/>
                    </a:solidFill>
                  </a:rPr>
                  <a:t>Percentage (%)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70382D"/>
                </a:solidFill>
              </a:defRPr>
            </a:pPr>
            <a:endParaRPr lang="en-US"/>
          </a:p>
        </c:txPr>
        <c:crossAx val="5576138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70382D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70382D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70382D"/>
                </a:solidFill>
              </a:defRPr>
            </a:pPr>
            <a:endParaRPr lang="en-US"/>
          </a:p>
        </c:txPr>
      </c:legendEntry>
      <c:layout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121B3A-08B6-484E-A6D5-477187A015A9}" type="doc">
      <dgm:prSet loTypeId="urn:microsoft.com/office/officeart/2005/8/layout/cycle8" loCatId="cycle" qsTypeId="urn:microsoft.com/office/officeart/2005/8/quickstyle/simple1#4" qsCatId="simple" csTypeId="urn:microsoft.com/office/officeart/2005/8/colors/colorful1#2" csCatId="colorful" phldr="1"/>
      <dgm:spPr/>
    </dgm:pt>
    <dgm:pt modelId="{B8990714-7313-44BB-B414-FE8AB839AD3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Lifestyle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938ECA23-73CE-4B98-AABE-37E7A4845812}" type="parTrans" cxnId="{36D4782B-30F6-48B1-83BD-4B084570BCCC}">
      <dgm:prSet/>
      <dgm:spPr/>
      <dgm:t>
        <a:bodyPr/>
        <a:lstStyle/>
        <a:p>
          <a:endParaRPr lang="en-US"/>
        </a:p>
      </dgm:t>
    </dgm:pt>
    <dgm:pt modelId="{F0D417B8-BC02-445B-90BD-E6BF29BA4938}" type="sibTrans" cxnId="{36D4782B-30F6-48B1-83BD-4B084570BCCC}">
      <dgm:prSet/>
      <dgm:spPr/>
      <dgm:t>
        <a:bodyPr/>
        <a:lstStyle/>
        <a:p>
          <a:endParaRPr lang="en-US"/>
        </a:p>
      </dgm:t>
    </dgm:pt>
    <dgm:pt modelId="{854BC41C-0B15-4D01-B28D-F10845C71E61}">
      <dgm:prSet phldrT="[Text]" custT="1"/>
      <dgm:spPr>
        <a:solidFill>
          <a:srgbClr val="E51937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Medical Science</a:t>
          </a:r>
          <a:endParaRPr lang="en-US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F932C46-1881-4398-8D38-650A8AE93B60}" type="parTrans" cxnId="{E6E575B4-AE44-4652-A2D4-1814848905B3}">
      <dgm:prSet/>
      <dgm:spPr/>
      <dgm:t>
        <a:bodyPr/>
        <a:lstStyle/>
        <a:p>
          <a:endParaRPr lang="en-US"/>
        </a:p>
      </dgm:t>
    </dgm:pt>
    <dgm:pt modelId="{BC8BA425-59FB-4FEF-B10D-59049F352F2C}" type="sibTrans" cxnId="{E6E575B4-AE44-4652-A2D4-1814848905B3}">
      <dgm:prSet/>
      <dgm:spPr/>
      <dgm:t>
        <a:bodyPr/>
        <a:lstStyle/>
        <a:p>
          <a:endParaRPr lang="en-US"/>
        </a:p>
      </dgm:t>
    </dgm:pt>
    <dgm:pt modelId="{6D0377AC-C598-4D5F-BC53-104E568106EF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Diet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EBF53B9F-CBC8-47EC-9037-A6B8F30CC585}" type="parTrans" cxnId="{4B339068-A601-496D-9888-1AC4C94515C5}">
      <dgm:prSet/>
      <dgm:spPr/>
      <dgm:t>
        <a:bodyPr/>
        <a:lstStyle/>
        <a:p>
          <a:endParaRPr lang="en-US"/>
        </a:p>
      </dgm:t>
    </dgm:pt>
    <dgm:pt modelId="{03CDA12A-46B3-4429-9D16-54C0C8B2436F}" type="sibTrans" cxnId="{4B339068-A601-496D-9888-1AC4C94515C5}">
      <dgm:prSet/>
      <dgm:spPr/>
      <dgm:t>
        <a:bodyPr/>
        <a:lstStyle/>
        <a:p>
          <a:endParaRPr lang="en-US"/>
        </a:p>
      </dgm:t>
    </dgm:pt>
    <dgm:pt modelId="{9FACE267-6785-4945-BF39-BB57CA5882EC}">
      <dgm:prSet custT="1"/>
      <dgm:spPr>
        <a:solidFill>
          <a:srgbClr val="FDBE57"/>
        </a:solidFill>
      </dgm:spPr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Fitness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94386FA7-E219-4ED6-97C9-F41757D8C273}" type="parTrans" cxnId="{8F111D5E-89FD-4D46-8350-76B673F63F4E}">
      <dgm:prSet/>
      <dgm:spPr/>
      <dgm:t>
        <a:bodyPr/>
        <a:lstStyle/>
        <a:p>
          <a:endParaRPr lang="en-US"/>
        </a:p>
      </dgm:t>
    </dgm:pt>
    <dgm:pt modelId="{BAFF848F-AE60-44DA-A56B-128352CF5C2F}" type="sibTrans" cxnId="{8F111D5E-89FD-4D46-8350-76B673F63F4E}">
      <dgm:prSet/>
      <dgm:spPr/>
      <dgm:t>
        <a:bodyPr/>
        <a:lstStyle/>
        <a:p>
          <a:endParaRPr lang="en-US"/>
        </a:p>
      </dgm:t>
    </dgm:pt>
    <dgm:pt modelId="{00257871-E293-4807-915C-A9E849713562}" type="pres">
      <dgm:prSet presAssocID="{1D121B3A-08B6-484E-A6D5-477187A015A9}" presName="compositeShape" presStyleCnt="0">
        <dgm:presLayoutVars>
          <dgm:chMax val="7"/>
          <dgm:dir/>
          <dgm:resizeHandles val="exact"/>
        </dgm:presLayoutVars>
      </dgm:prSet>
      <dgm:spPr/>
    </dgm:pt>
    <dgm:pt modelId="{C09CD253-9A36-4D5D-B3B0-6A8EFBD181B2}" type="pres">
      <dgm:prSet presAssocID="{1D121B3A-08B6-484E-A6D5-477187A015A9}" presName="wedge1" presStyleLbl="node1" presStyleIdx="0" presStyleCnt="4"/>
      <dgm:spPr/>
      <dgm:t>
        <a:bodyPr/>
        <a:lstStyle/>
        <a:p>
          <a:endParaRPr lang="en-US"/>
        </a:p>
      </dgm:t>
    </dgm:pt>
    <dgm:pt modelId="{9B255F07-1074-4AC1-8AE3-CDF543E8389E}" type="pres">
      <dgm:prSet presAssocID="{1D121B3A-08B6-484E-A6D5-477187A015A9}" presName="dummy1a" presStyleCnt="0"/>
      <dgm:spPr/>
    </dgm:pt>
    <dgm:pt modelId="{27B2F8F4-0DFC-46A4-A528-A26DAB9B449C}" type="pres">
      <dgm:prSet presAssocID="{1D121B3A-08B6-484E-A6D5-477187A015A9}" presName="dummy1b" presStyleCnt="0"/>
      <dgm:spPr/>
    </dgm:pt>
    <dgm:pt modelId="{E9D3B8AC-5141-4037-84F9-C24293CDD01B}" type="pres">
      <dgm:prSet presAssocID="{1D121B3A-08B6-484E-A6D5-477187A015A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52F10-4182-447A-8CA3-006A416F8979}" type="pres">
      <dgm:prSet presAssocID="{1D121B3A-08B6-484E-A6D5-477187A015A9}" presName="wedge2" presStyleLbl="node1" presStyleIdx="1" presStyleCnt="4"/>
      <dgm:spPr/>
      <dgm:t>
        <a:bodyPr/>
        <a:lstStyle/>
        <a:p>
          <a:endParaRPr lang="en-US"/>
        </a:p>
      </dgm:t>
    </dgm:pt>
    <dgm:pt modelId="{5379AD0B-DAE8-41F3-B4F8-B2B3997025D4}" type="pres">
      <dgm:prSet presAssocID="{1D121B3A-08B6-484E-A6D5-477187A015A9}" presName="dummy2a" presStyleCnt="0"/>
      <dgm:spPr/>
    </dgm:pt>
    <dgm:pt modelId="{7574348C-B8A6-46F5-87D6-1D5A3C0E9352}" type="pres">
      <dgm:prSet presAssocID="{1D121B3A-08B6-484E-A6D5-477187A015A9}" presName="dummy2b" presStyleCnt="0"/>
      <dgm:spPr/>
    </dgm:pt>
    <dgm:pt modelId="{91F6FC33-024D-466A-BDE5-8D35C2955FF3}" type="pres">
      <dgm:prSet presAssocID="{1D121B3A-08B6-484E-A6D5-477187A015A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833E1-0F79-40EE-906A-BEF872E058C2}" type="pres">
      <dgm:prSet presAssocID="{1D121B3A-08B6-484E-A6D5-477187A015A9}" presName="wedge3" presStyleLbl="node1" presStyleIdx="2" presStyleCnt="4"/>
      <dgm:spPr/>
      <dgm:t>
        <a:bodyPr/>
        <a:lstStyle/>
        <a:p>
          <a:endParaRPr lang="en-US"/>
        </a:p>
      </dgm:t>
    </dgm:pt>
    <dgm:pt modelId="{9A992172-200A-4CB9-963E-D9AAA8D06A77}" type="pres">
      <dgm:prSet presAssocID="{1D121B3A-08B6-484E-A6D5-477187A015A9}" presName="dummy3a" presStyleCnt="0"/>
      <dgm:spPr/>
    </dgm:pt>
    <dgm:pt modelId="{7427EB61-3AF6-41DC-8E77-8E569D243A4A}" type="pres">
      <dgm:prSet presAssocID="{1D121B3A-08B6-484E-A6D5-477187A015A9}" presName="dummy3b" presStyleCnt="0"/>
      <dgm:spPr/>
    </dgm:pt>
    <dgm:pt modelId="{3AAD3BE5-4AD2-4D3A-9B56-4C71C3D97E0A}" type="pres">
      <dgm:prSet presAssocID="{1D121B3A-08B6-484E-A6D5-477187A015A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05422-977B-43AD-BA25-12A14BEEF461}" type="pres">
      <dgm:prSet presAssocID="{1D121B3A-08B6-484E-A6D5-477187A015A9}" presName="wedge4" presStyleLbl="node1" presStyleIdx="3" presStyleCnt="4"/>
      <dgm:spPr/>
      <dgm:t>
        <a:bodyPr/>
        <a:lstStyle/>
        <a:p>
          <a:endParaRPr lang="en-US"/>
        </a:p>
      </dgm:t>
    </dgm:pt>
    <dgm:pt modelId="{4050E4BF-7390-4BC4-9B7C-0DCB4CA31DFF}" type="pres">
      <dgm:prSet presAssocID="{1D121B3A-08B6-484E-A6D5-477187A015A9}" presName="dummy4a" presStyleCnt="0"/>
      <dgm:spPr/>
    </dgm:pt>
    <dgm:pt modelId="{CCB0B9B4-D0AA-4EE9-838E-C6EAB42B2B93}" type="pres">
      <dgm:prSet presAssocID="{1D121B3A-08B6-484E-A6D5-477187A015A9}" presName="dummy4b" presStyleCnt="0"/>
      <dgm:spPr/>
    </dgm:pt>
    <dgm:pt modelId="{76ECDEA3-6839-46C6-A8EC-E1A56007D9C7}" type="pres">
      <dgm:prSet presAssocID="{1D121B3A-08B6-484E-A6D5-477187A015A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490F2-E2E7-4E2E-BA34-774BBA1C3D8D}" type="pres">
      <dgm:prSet presAssocID="{F0D417B8-BC02-445B-90BD-E6BF29BA4938}" presName="arrowWedge1" presStyleLbl="fgSibTrans2D1" presStyleIdx="0" presStyleCnt="4"/>
      <dgm:spPr>
        <a:solidFill>
          <a:schemeClr val="bg2">
            <a:lumMod val="90000"/>
          </a:schemeClr>
        </a:solidFill>
      </dgm:spPr>
    </dgm:pt>
    <dgm:pt modelId="{DB9E5CD2-9FA4-4241-B6F7-DC7A47381AE3}" type="pres">
      <dgm:prSet presAssocID="{03CDA12A-46B3-4429-9D16-54C0C8B2436F}" presName="arrowWedge2" presStyleLbl="fgSibTrans2D1" presStyleIdx="1" presStyleCnt="4"/>
      <dgm:spPr>
        <a:solidFill>
          <a:srgbClr val="E2C09A"/>
        </a:solidFill>
      </dgm:spPr>
    </dgm:pt>
    <dgm:pt modelId="{A06AF1A1-B083-4C15-A2F9-DCC9849BCBEB}" type="pres">
      <dgm:prSet presAssocID="{BAFF848F-AE60-44DA-A56B-128352CF5C2F}" presName="arrowWedge3" presStyleLbl="fgSibTrans2D1" presStyleIdx="2" presStyleCnt="4"/>
      <dgm:spPr>
        <a:solidFill>
          <a:schemeClr val="tx2">
            <a:lumMod val="40000"/>
            <a:lumOff val="60000"/>
          </a:schemeClr>
        </a:solidFill>
      </dgm:spPr>
    </dgm:pt>
    <dgm:pt modelId="{29337FD2-5022-4251-A00B-F9D072F99F1B}" type="pres">
      <dgm:prSet presAssocID="{BC8BA425-59FB-4FEF-B10D-59049F352F2C}" presName="arrowWedge4" presStyleLbl="fgSibTrans2D1" presStyleIdx="3" presStyleCnt="4"/>
      <dgm:spPr>
        <a:solidFill>
          <a:srgbClr val="70382D"/>
        </a:solidFill>
      </dgm:spPr>
    </dgm:pt>
  </dgm:ptLst>
  <dgm:cxnLst>
    <dgm:cxn modelId="{642B1F92-3B68-479F-8B69-E32043C309EB}" type="presOf" srcId="{B8990714-7313-44BB-B414-FE8AB839AD35}" destId="{C09CD253-9A36-4D5D-B3B0-6A8EFBD181B2}" srcOrd="0" destOrd="0" presId="urn:microsoft.com/office/officeart/2005/8/layout/cycle8"/>
    <dgm:cxn modelId="{E6E575B4-AE44-4652-A2D4-1814848905B3}" srcId="{1D121B3A-08B6-484E-A6D5-477187A015A9}" destId="{854BC41C-0B15-4D01-B28D-F10845C71E61}" srcOrd="3" destOrd="0" parTransId="{7F932C46-1881-4398-8D38-650A8AE93B60}" sibTransId="{BC8BA425-59FB-4FEF-B10D-59049F352F2C}"/>
    <dgm:cxn modelId="{BDEB7975-B61E-45F2-8400-DFEEEA456ED7}" type="presOf" srcId="{9FACE267-6785-4945-BF39-BB57CA5882EC}" destId="{329833E1-0F79-40EE-906A-BEF872E058C2}" srcOrd="0" destOrd="0" presId="urn:microsoft.com/office/officeart/2005/8/layout/cycle8"/>
    <dgm:cxn modelId="{4B339068-A601-496D-9888-1AC4C94515C5}" srcId="{1D121B3A-08B6-484E-A6D5-477187A015A9}" destId="{6D0377AC-C598-4D5F-BC53-104E568106EF}" srcOrd="1" destOrd="0" parTransId="{EBF53B9F-CBC8-47EC-9037-A6B8F30CC585}" sibTransId="{03CDA12A-46B3-4429-9D16-54C0C8B2436F}"/>
    <dgm:cxn modelId="{DA59334C-38E3-4AA5-BF6F-3AD8B7409A54}" type="presOf" srcId="{6D0377AC-C598-4D5F-BC53-104E568106EF}" destId="{91F6FC33-024D-466A-BDE5-8D35C2955FF3}" srcOrd="1" destOrd="0" presId="urn:microsoft.com/office/officeart/2005/8/layout/cycle8"/>
    <dgm:cxn modelId="{36D4782B-30F6-48B1-83BD-4B084570BCCC}" srcId="{1D121B3A-08B6-484E-A6D5-477187A015A9}" destId="{B8990714-7313-44BB-B414-FE8AB839AD35}" srcOrd="0" destOrd="0" parTransId="{938ECA23-73CE-4B98-AABE-37E7A4845812}" sibTransId="{F0D417B8-BC02-445B-90BD-E6BF29BA4938}"/>
    <dgm:cxn modelId="{83281DC6-CB13-4C06-AA9F-2A8D2C955806}" type="presOf" srcId="{6D0377AC-C598-4D5F-BC53-104E568106EF}" destId="{FC452F10-4182-447A-8CA3-006A416F8979}" srcOrd="0" destOrd="0" presId="urn:microsoft.com/office/officeart/2005/8/layout/cycle8"/>
    <dgm:cxn modelId="{C8FC1216-556A-46FD-BD0E-EA282C08DF5E}" type="presOf" srcId="{1D121B3A-08B6-484E-A6D5-477187A015A9}" destId="{00257871-E293-4807-915C-A9E849713562}" srcOrd="0" destOrd="0" presId="urn:microsoft.com/office/officeart/2005/8/layout/cycle8"/>
    <dgm:cxn modelId="{8F111D5E-89FD-4D46-8350-76B673F63F4E}" srcId="{1D121B3A-08B6-484E-A6D5-477187A015A9}" destId="{9FACE267-6785-4945-BF39-BB57CA5882EC}" srcOrd="2" destOrd="0" parTransId="{94386FA7-E219-4ED6-97C9-F41757D8C273}" sibTransId="{BAFF848F-AE60-44DA-A56B-128352CF5C2F}"/>
    <dgm:cxn modelId="{F29F9C3A-91D9-4BCD-9350-799213403A55}" type="presOf" srcId="{854BC41C-0B15-4D01-B28D-F10845C71E61}" destId="{76ECDEA3-6839-46C6-A8EC-E1A56007D9C7}" srcOrd="1" destOrd="0" presId="urn:microsoft.com/office/officeart/2005/8/layout/cycle8"/>
    <dgm:cxn modelId="{9CA5D0C5-372F-47C4-A5C5-B448153C67BE}" type="presOf" srcId="{B8990714-7313-44BB-B414-FE8AB839AD35}" destId="{E9D3B8AC-5141-4037-84F9-C24293CDD01B}" srcOrd="1" destOrd="0" presId="urn:microsoft.com/office/officeart/2005/8/layout/cycle8"/>
    <dgm:cxn modelId="{B45DBF5D-4E29-45B6-9DDB-24313C809D02}" type="presOf" srcId="{854BC41C-0B15-4D01-B28D-F10845C71E61}" destId="{F7A05422-977B-43AD-BA25-12A14BEEF461}" srcOrd="0" destOrd="0" presId="urn:microsoft.com/office/officeart/2005/8/layout/cycle8"/>
    <dgm:cxn modelId="{DD3B82A7-F00B-40D1-A4C0-2032000F223E}" type="presOf" srcId="{9FACE267-6785-4945-BF39-BB57CA5882EC}" destId="{3AAD3BE5-4AD2-4D3A-9B56-4C71C3D97E0A}" srcOrd="1" destOrd="0" presId="urn:microsoft.com/office/officeart/2005/8/layout/cycle8"/>
    <dgm:cxn modelId="{0762D147-2145-41A3-BBAF-C687104A251C}" type="presParOf" srcId="{00257871-E293-4807-915C-A9E849713562}" destId="{C09CD253-9A36-4D5D-B3B0-6A8EFBD181B2}" srcOrd="0" destOrd="0" presId="urn:microsoft.com/office/officeart/2005/8/layout/cycle8"/>
    <dgm:cxn modelId="{9465AD73-D58F-4DD0-BBF7-2AB733E3DB03}" type="presParOf" srcId="{00257871-E293-4807-915C-A9E849713562}" destId="{9B255F07-1074-4AC1-8AE3-CDF543E8389E}" srcOrd="1" destOrd="0" presId="urn:microsoft.com/office/officeart/2005/8/layout/cycle8"/>
    <dgm:cxn modelId="{D3D8E74C-8695-45BB-9F78-A845E1386BCA}" type="presParOf" srcId="{00257871-E293-4807-915C-A9E849713562}" destId="{27B2F8F4-0DFC-46A4-A528-A26DAB9B449C}" srcOrd="2" destOrd="0" presId="urn:microsoft.com/office/officeart/2005/8/layout/cycle8"/>
    <dgm:cxn modelId="{516F5CE2-8CAA-4428-8391-7638DDA3BEE5}" type="presParOf" srcId="{00257871-E293-4807-915C-A9E849713562}" destId="{E9D3B8AC-5141-4037-84F9-C24293CDD01B}" srcOrd="3" destOrd="0" presId="urn:microsoft.com/office/officeart/2005/8/layout/cycle8"/>
    <dgm:cxn modelId="{C9070405-96AC-4320-B50B-48557CAD573F}" type="presParOf" srcId="{00257871-E293-4807-915C-A9E849713562}" destId="{FC452F10-4182-447A-8CA3-006A416F8979}" srcOrd="4" destOrd="0" presId="urn:microsoft.com/office/officeart/2005/8/layout/cycle8"/>
    <dgm:cxn modelId="{A94C86D5-61B3-4E80-A557-F142A31C5ECA}" type="presParOf" srcId="{00257871-E293-4807-915C-A9E849713562}" destId="{5379AD0B-DAE8-41F3-B4F8-B2B3997025D4}" srcOrd="5" destOrd="0" presId="urn:microsoft.com/office/officeart/2005/8/layout/cycle8"/>
    <dgm:cxn modelId="{E5AFE60A-042D-4149-A58D-CD5309213996}" type="presParOf" srcId="{00257871-E293-4807-915C-A9E849713562}" destId="{7574348C-B8A6-46F5-87D6-1D5A3C0E9352}" srcOrd="6" destOrd="0" presId="urn:microsoft.com/office/officeart/2005/8/layout/cycle8"/>
    <dgm:cxn modelId="{91EC959F-C586-491C-8B27-575485E9903C}" type="presParOf" srcId="{00257871-E293-4807-915C-A9E849713562}" destId="{91F6FC33-024D-466A-BDE5-8D35C2955FF3}" srcOrd="7" destOrd="0" presId="urn:microsoft.com/office/officeart/2005/8/layout/cycle8"/>
    <dgm:cxn modelId="{5F73AF50-D2F8-480E-85E7-4EFE15321071}" type="presParOf" srcId="{00257871-E293-4807-915C-A9E849713562}" destId="{329833E1-0F79-40EE-906A-BEF872E058C2}" srcOrd="8" destOrd="0" presId="urn:microsoft.com/office/officeart/2005/8/layout/cycle8"/>
    <dgm:cxn modelId="{193B79C6-B5CF-419C-88A3-991F47F4B3DB}" type="presParOf" srcId="{00257871-E293-4807-915C-A9E849713562}" destId="{9A992172-200A-4CB9-963E-D9AAA8D06A77}" srcOrd="9" destOrd="0" presId="urn:microsoft.com/office/officeart/2005/8/layout/cycle8"/>
    <dgm:cxn modelId="{13EED9C7-8530-42D3-85E8-919583CBF5B9}" type="presParOf" srcId="{00257871-E293-4807-915C-A9E849713562}" destId="{7427EB61-3AF6-41DC-8E77-8E569D243A4A}" srcOrd="10" destOrd="0" presId="urn:microsoft.com/office/officeart/2005/8/layout/cycle8"/>
    <dgm:cxn modelId="{F75DE3FC-D8FB-48DE-97B2-38839EF1C277}" type="presParOf" srcId="{00257871-E293-4807-915C-A9E849713562}" destId="{3AAD3BE5-4AD2-4D3A-9B56-4C71C3D97E0A}" srcOrd="11" destOrd="0" presId="urn:microsoft.com/office/officeart/2005/8/layout/cycle8"/>
    <dgm:cxn modelId="{CBE880F6-5C24-41BE-B08D-C75286444BF3}" type="presParOf" srcId="{00257871-E293-4807-915C-A9E849713562}" destId="{F7A05422-977B-43AD-BA25-12A14BEEF461}" srcOrd="12" destOrd="0" presId="urn:microsoft.com/office/officeart/2005/8/layout/cycle8"/>
    <dgm:cxn modelId="{85A65711-EECB-4AE2-B591-6A5922FE19BE}" type="presParOf" srcId="{00257871-E293-4807-915C-A9E849713562}" destId="{4050E4BF-7390-4BC4-9B7C-0DCB4CA31DFF}" srcOrd="13" destOrd="0" presId="urn:microsoft.com/office/officeart/2005/8/layout/cycle8"/>
    <dgm:cxn modelId="{047B4180-D8B8-47C8-B81A-9F509F81F07E}" type="presParOf" srcId="{00257871-E293-4807-915C-A9E849713562}" destId="{CCB0B9B4-D0AA-4EE9-838E-C6EAB42B2B93}" srcOrd="14" destOrd="0" presId="urn:microsoft.com/office/officeart/2005/8/layout/cycle8"/>
    <dgm:cxn modelId="{8AAD90E7-82E9-4393-B9A1-7EA9E804BE4E}" type="presParOf" srcId="{00257871-E293-4807-915C-A9E849713562}" destId="{76ECDEA3-6839-46C6-A8EC-E1A56007D9C7}" srcOrd="15" destOrd="0" presId="urn:microsoft.com/office/officeart/2005/8/layout/cycle8"/>
    <dgm:cxn modelId="{CE097A04-B413-4818-9FA4-C868DFC07992}" type="presParOf" srcId="{00257871-E293-4807-915C-A9E849713562}" destId="{C55490F2-E2E7-4E2E-BA34-774BBA1C3D8D}" srcOrd="16" destOrd="0" presId="urn:microsoft.com/office/officeart/2005/8/layout/cycle8"/>
    <dgm:cxn modelId="{A0D2BADB-0A54-40FB-8F56-F077509EA238}" type="presParOf" srcId="{00257871-E293-4807-915C-A9E849713562}" destId="{DB9E5CD2-9FA4-4241-B6F7-DC7A47381AE3}" srcOrd="17" destOrd="0" presId="urn:microsoft.com/office/officeart/2005/8/layout/cycle8"/>
    <dgm:cxn modelId="{B61AD3BE-8FB6-495D-9910-144EACF7AF70}" type="presParOf" srcId="{00257871-E293-4807-915C-A9E849713562}" destId="{A06AF1A1-B083-4C15-A2F9-DCC9849BCBEB}" srcOrd="18" destOrd="0" presId="urn:microsoft.com/office/officeart/2005/8/layout/cycle8"/>
    <dgm:cxn modelId="{55BA5F73-2642-418C-9684-EC7A856EF300}" type="presParOf" srcId="{00257871-E293-4807-915C-A9E849713562}" destId="{29337FD2-5022-4251-A00B-F9D072F99F1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9CD253-9A36-4D5D-B3B0-6A8EFBD181B2}">
      <dsp:nvSpPr>
        <dsp:cNvPr id="0" name=""/>
        <dsp:cNvSpPr/>
      </dsp:nvSpPr>
      <dsp:spPr>
        <a:xfrm>
          <a:off x="326129" y="299469"/>
          <a:ext cx="3071932" cy="3071932"/>
        </a:xfrm>
        <a:prstGeom prst="pie">
          <a:avLst>
            <a:gd name="adj1" fmla="val 1620000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Lifestyle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1956814" y="936164"/>
        <a:ext cx="1133689" cy="841124"/>
      </dsp:txXfrm>
    </dsp:sp>
    <dsp:sp modelId="{FC452F10-4182-447A-8CA3-006A416F8979}">
      <dsp:nvSpPr>
        <dsp:cNvPr id="0" name=""/>
        <dsp:cNvSpPr/>
      </dsp:nvSpPr>
      <dsp:spPr>
        <a:xfrm>
          <a:off x="326129" y="402598"/>
          <a:ext cx="3071932" cy="3071932"/>
        </a:xfrm>
        <a:prstGeom prst="pie">
          <a:avLst>
            <a:gd name="adj1" fmla="val 0"/>
            <a:gd name="adj2" fmla="val 540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Diet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1956814" y="1996712"/>
        <a:ext cx="1133689" cy="841124"/>
      </dsp:txXfrm>
    </dsp:sp>
    <dsp:sp modelId="{329833E1-0F79-40EE-906A-BEF872E058C2}">
      <dsp:nvSpPr>
        <dsp:cNvPr id="0" name=""/>
        <dsp:cNvSpPr/>
      </dsp:nvSpPr>
      <dsp:spPr>
        <a:xfrm>
          <a:off x="223000" y="402598"/>
          <a:ext cx="3071932" cy="3071932"/>
        </a:xfrm>
        <a:prstGeom prst="pie">
          <a:avLst>
            <a:gd name="adj1" fmla="val 5400000"/>
            <a:gd name="adj2" fmla="val 10800000"/>
          </a:avLst>
        </a:prstGeom>
        <a:solidFill>
          <a:srgbClr val="FDBE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Fitness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530559" y="1996712"/>
        <a:ext cx="1133689" cy="841124"/>
      </dsp:txXfrm>
    </dsp:sp>
    <dsp:sp modelId="{F7A05422-977B-43AD-BA25-12A14BEEF461}">
      <dsp:nvSpPr>
        <dsp:cNvPr id="0" name=""/>
        <dsp:cNvSpPr/>
      </dsp:nvSpPr>
      <dsp:spPr>
        <a:xfrm>
          <a:off x="223000" y="299469"/>
          <a:ext cx="3071932" cy="3071932"/>
        </a:xfrm>
        <a:prstGeom prst="pie">
          <a:avLst>
            <a:gd name="adj1" fmla="val 10800000"/>
            <a:gd name="adj2" fmla="val 16200000"/>
          </a:avLst>
        </a:prstGeom>
        <a:solidFill>
          <a:srgbClr val="E519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Medical Science</a:t>
          </a:r>
          <a:endParaRPr lang="en-US" sz="2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30559" y="936164"/>
        <a:ext cx="1133689" cy="841124"/>
      </dsp:txXfrm>
    </dsp:sp>
    <dsp:sp modelId="{C55490F2-E2E7-4E2E-BA34-774BBA1C3D8D}">
      <dsp:nvSpPr>
        <dsp:cNvPr id="0" name=""/>
        <dsp:cNvSpPr/>
      </dsp:nvSpPr>
      <dsp:spPr>
        <a:xfrm>
          <a:off x="135962" y="109302"/>
          <a:ext cx="3452267" cy="345226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E5CD2-9FA4-4241-B6F7-DC7A47381AE3}">
      <dsp:nvSpPr>
        <dsp:cNvPr id="0" name=""/>
        <dsp:cNvSpPr/>
      </dsp:nvSpPr>
      <dsp:spPr>
        <a:xfrm>
          <a:off x="135962" y="212431"/>
          <a:ext cx="3452267" cy="345226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E2C09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AF1A1-B083-4C15-A2F9-DCC9849BCBEB}">
      <dsp:nvSpPr>
        <dsp:cNvPr id="0" name=""/>
        <dsp:cNvSpPr/>
      </dsp:nvSpPr>
      <dsp:spPr>
        <a:xfrm>
          <a:off x="32833" y="212431"/>
          <a:ext cx="3452267" cy="345226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37FD2-5022-4251-A00B-F9D072F99F1B}">
      <dsp:nvSpPr>
        <dsp:cNvPr id="0" name=""/>
        <dsp:cNvSpPr/>
      </dsp:nvSpPr>
      <dsp:spPr>
        <a:xfrm>
          <a:off x="32833" y="109302"/>
          <a:ext cx="3452267" cy="345226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70382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2EDAA-6194-40BB-98BA-040D386AA742}" type="datetimeFigureOut">
              <a:rPr lang="en-US" smtClean="0"/>
              <a:pPr/>
              <a:t>10/29/14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81C77-D3F7-417E-9C3E-211933693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714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B3127-D059-49C2-A600-AF7374AED38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7910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1143000" y="1143000"/>
            <a:ext cx="7315200" cy="45719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  <p:sldLayoutId id="2147483663" r:id="rId4"/>
    <p:sldLayoutId id="2147483666" r:id="rId5"/>
    <p:sldLayoutId id="2147483667" r:id="rId6"/>
    <p:sldLayoutId id="2147483668" r:id="rId7"/>
    <p:sldLayoutId id="2147483669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2" r:id="rId27"/>
    <p:sldLayoutId id="2147483693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5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8.jpeg"/><Relationship Id="rId8" Type="http://schemas.openxmlformats.org/officeDocument/2006/relationships/image" Target="../media/image34.jpeg"/><Relationship Id="rId9" Type="http://schemas.openxmlformats.org/officeDocument/2006/relationships/image" Target="../media/image10.jpeg"/><Relationship Id="rId10" Type="http://schemas.openxmlformats.org/officeDocument/2006/relationships/image" Target="../media/image35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5.xml"/><Relationship Id="rId2" Type="http://schemas.openxmlformats.org/officeDocument/2006/relationships/diagramData" Target="../diagrams/data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TAR5unp-Xw&amp;feature=youtu.be" TargetMode="External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1066800" y="5676900"/>
            <a:ext cx="7086600" cy="45719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Arogya_PPT_Arrow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675358"/>
            <a:ext cx="4400550" cy="490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3657600"/>
            <a:ext cx="9144000" cy="194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52500" y="3962400"/>
            <a:ext cx="5943600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51937"/>
                </a:solidFill>
                <a:effectLst/>
                <a:uLnTx/>
                <a:uFillTx/>
                <a:latin typeface="Arial" pitchFamily="34" charset="0"/>
                <a:ea typeface="ＭＳ Ｐゴシック" pitchFamily="-72" charset="-128"/>
                <a:cs typeface="Arial" pitchFamily="34" charset="0"/>
              </a:rPr>
              <a:t>CHANGING THE COURSE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51937"/>
                </a:solidFill>
                <a:effectLst/>
                <a:uLnTx/>
                <a:uFillTx/>
                <a:latin typeface="Arial" pitchFamily="34" charset="0"/>
                <a:ea typeface="ＭＳ Ｐゴシック" pitchFamily="-72" charset="-128"/>
                <a:cs typeface="Arial" pitchFamily="34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51937"/>
                </a:solidFill>
                <a:effectLst/>
                <a:uLnTx/>
                <a:uFillTx/>
                <a:latin typeface="Arial" pitchFamily="34" charset="0"/>
                <a:ea typeface="ＭＳ Ｐゴシック" pitchFamily="-72" charset="-128"/>
                <a:cs typeface="Arial" pitchFamily="34" charset="0"/>
              </a:rPr>
              <a:t>OF CHRONIC DISEASE…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51937"/>
                </a:solidFill>
                <a:effectLst/>
                <a:uLnTx/>
                <a:uFillTx/>
                <a:latin typeface="Arial" pitchFamily="34" charset="0"/>
                <a:ea typeface="ＭＳ Ｐゴシック" pitchFamily="-72" charset="-128"/>
                <a:cs typeface="Arial" pitchFamily="34" charset="0"/>
              </a:rPr>
            </a:b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E5193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One Community at a Time</a:t>
            </a:r>
            <a:endParaRPr kumimoji="0" lang="en-US" sz="3200" b="0" u="none" strike="noStrike" kern="1200" cap="none" spc="0" normalizeH="0" baseline="0" noProof="0" dirty="0" smtClean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ＭＳ Ｐゴシック" pitchFamily="-72" charset="-128"/>
              <a:cs typeface="Arial" pitchFamily="34" charset="0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952500" y="6003758"/>
            <a:ext cx="8153400" cy="7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075" b="1" i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Arogya</a:t>
            </a:r>
            <a:r>
              <a:rPr lang="en-US" sz="1075" b="1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in Sanskrit means good health. More literally to live a life without disease.</a:t>
            </a:r>
          </a:p>
          <a:p>
            <a:pPr>
              <a:lnSpc>
                <a:spcPts val="1600"/>
              </a:lnSpc>
            </a:pPr>
            <a:r>
              <a:rPr lang="en-US" sz="1075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Chronic non-communicable diseases called NCDs, include heart diseases, cancer, diabetes and chronic lung diseases </a:t>
            </a:r>
            <a:endParaRPr lang="en-US" sz="1075" i="1" dirty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9" descr="ArogyaWorld_Logo_RG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5850" y="685800"/>
            <a:ext cx="19685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477000" y="4972050"/>
            <a:ext cx="1676400" cy="70485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477000" y="5143500"/>
            <a:ext cx="1676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t>Oct.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65750" y="1712496"/>
            <a:ext cx="8478250" cy="5145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6550" lvl="1" indent="-336550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Though NCDs are #1 killer of women, data on women’s views on NCDs are scarce </a:t>
            </a:r>
          </a:p>
          <a:p>
            <a:pPr marL="336550" lvl="1" indent="-336550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Aim – Capture the voices of women from around the world on the impact of</a:t>
            </a:r>
            <a:b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NCDs on their lives, and use the data to inform and inspire multi-stakeholder action </a:t>
            </a:r>
          </a:p>
          <a:p>
            <a:pPr marL="336550" lvl="1" indent="-336550">
              <a:lnSpc>
                <a:spcPts val="2000"/>
              </a:lnSpc>
              <a:spcBef>
                <a:spcPts val="0"/>
              </a:spcBef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6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Arogya</a:t>
            </a: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World’s 2013 CGI Commitment with Novartis, Partnership to Fight</a:t>
            </a:r>
            <a:b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Chronic Disease, American Cancer Society, UNICEF, PSI, </a:t>
            </a:r>
            <a:r>
              <a:rPr lang="en-US" sz="16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Abt</a:t>
            </a: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SRBI and Jana </a:t>
            </a:r>
          </a:p>
          <a:p>
            <a:pPr marL="336550" lvl="1" indent="-336550">
              <a:lnSpc>
                <a:spcPts val="2000"/>
              </a:lnSpc>
              <a:spcBef>
                <a:spcPts val="0"/>
              </a:spcBef>
              <a:buClr>
                <a:srgbClr val="FDBE57"/>
              </a:buClr>
              <a:buNone/>
            </a:pPr>
            <a:r>
              <a:rPr lang="en-US" sz="16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Quantitative survey among 10,000 women, 2014 </a:t>
            </a:r>
          </a:p>
          <a:p>
            <a:pPr marL="336550" lvl="1" indent="-336550">
              <a:lnSpc>
                <a:spcPts val="2000"/>
              </a:lnSpc>
              <a:spcBef>
                <a:spcPts val="0"/>
              </a:spcBef>
              <a:buClr>
                <a:srgbClr val="FDBE57"/>
              </a:buClr>
              <a:buNone/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- 10 Countries - 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Afghanistan, Brazil, India, Indonesia, Kenya, Mexico, Russia, South Africa,  UK, US</a:t>
            </a:r>
          </a:p>
          <a:p>
            <a:pPr marL="336550" lvl="1" indent="-336550">
              <a:lnSpc>
                <a:spcPts val="2000"/>
              </a:lnSpc>
              <a:spcBef>
                <a:spcPts val="0"/>
              </a:spcBef>
              <a:buClr>
                <a:srgbClr val="FDBE57"/>
              </a:buClr>
              <a:buNone/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Urban women in Afghanistan, Russia, Mexico. Urban + Rural women in others</a:t>
            </a:r>
          </a:p>
          <a:p>
            <a:pPr marL="336550" lvl="1" indent="-336550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buClr>
                <a:srgbClr val="FDBE57"/>
              </a:buClr>
              <a:buNone/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Used mobile, web technologies (in person in Afghanistan)</a:t>
            </a:r>
          </a:p>
          <a:p>
            <a:pPr marL="336550" lvl="1" indent="-336550">
              <a:lnSpc>
                <a:spcPts val="2000"/>
              </a:lnSpc>
              <a:spcBef>
                <a:spcPts val="0"/>
              </a:spcBef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UN side event - July 11 2014: positive </a:t>
            </a:r>
            <a:r>
              <a:rPr lang="en-US" sz="16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multistakeholder</a:t>
            </a: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reactions to 1</a:t>
            </a:r>
            <a:r>
              <a:rPr lang="en-US" sz="1600" b="1" baseline="300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results</a:t>
            </a:r>
          </a:p>
          <a:p>
            <a:pPr marL="336550" lvl="1" indent="-336550">
              <a:lnSpc>
                <a:spcPts val="2000"/>
              </a:lnSpc>
              <a:spcBef>
                <a:spcPts val="0"/>
              </a:spcBef>
              <a:buClr>
                <a:srgbClr val="FDBE57"/>
              </a:buClr>
              <a:buNone/>
            </a:pPr>
            <a:r>
              <a:rPr lang="en-US" sz="13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Co-sponsored by US and Mexico governments.  </a:t>
            </a:r>
          </a:p>
          <a:p>
            <a:pPr marL="336550" lvl="1" indent="-336550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buClr>
                <a:srgbClr val="FDBE57"/>
              </a:buClr>
              <a:buNone/>
            </a:pPr>
            <a:r>
              <a:rPr lang="en-US" sz="13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Attended by 14 Member States and UN Women, UNICEF, UNDP and WHO</a:t>
            </a:r>
          </a:p>
          <a:p>
            <a:pPr marL="336550" lvl="1" indent="-336550">
              <a:lnSpc>
                <a:spcPts val="2000"/>
              </a:lnSpc>
              <a:spcBef>
                <a:spcPts val="0"/>
              </a:spcBef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Report, Videos, </a:t>
            </a:r>
            <a:r>
              <a:rPr lang="en-US" sz="16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Infographics</a:t>
            </a: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launched at CGI September 2014.  </a:t>
            </a:r>
          </a:p>
          <a:p>
            <a:pPr marL="336550" lvl="1" indent="-336550">
              <a:lnSpc>
                <a:spcPts val="2000"/>
              </a:lnSpc>
              <a:spcBef>
                <a:spcPts val="0"/>
              </a:spcBef>
              <a:buClr>
                <a:srgbClr val="FDBE57"/>
              </a:buClr>
              <a:buNone/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Will be used to influence policymakers to make change</a:t>
            </a:r>
          </a:p>
          <a:p>
            <a:pPr marL="336550" lvl="1" indent="-336550">
              <a:lnSpc>
                <a:spcPts val="2000"/>
              </a:lnSpc>
              <a:spcBef>
                <a:spcPts val="0"/>
              </a:spcBef>
              <a:buClr>
                <a:srgbClr val="FDBE57"/>
              </a:buClr>
              <a:buFont typeface="Wingdings" pitchFamily="2" charset="2"/>
              <a:buChar char="Ø"/>
            </a:pPr>
            <a:endParaRPr lang="en-US" sz="1600" dirty="0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059" y="545432"/>
            <a:ext cx="1321063" cy="457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78" y="366867"/>
            <a:ext cx="1147011" cy="928533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736558" y="601578"/>
            <a:ext cx="7391400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10,000 WOMEN’S GLOBAL SURVEY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27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SURVEY RESULTS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F:\Quick2Launch\Projects\Arogya\coll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642" y="1219200"/>
            <a:ext cx="7555832" cy="5358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INFOGRAPHICS -1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199" y="1314449"/>
            <a:ext cx="3657601" cy="528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INFOGRAPHICS -2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840" y="1448362"/>
            <a:ext cx="3769360" cy="52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INFOGRAPHICS - 3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b="41276"/>
          <a:stretch>
            <a:fillRect/>
          </a:stretch>
        </p:blipFill>
        <p:spPr bwMode="auto">
          <a:xfrm>
            <a:off x="1066800" y="2090491"/>
            <a:ext cx="3562489" cy="385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57494" b="698"/>
          <a:stretch>
            <a:fillRect/>
          </a:stretch>
        </p:blipFill>
        <p:spPr bwMode="auto">
          <a:xfrm>
            <a:off x="4876800" y="3148264"/>
            <a:ext cx="356248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INFOGRAPHICS – 4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54244"/>
          <a:stretch>
            <a:fillRect/>
          </a:stretch>
        </p:blipFill>
        <p:spPr bwMode="auto">
          <a:xfrm>
            <a:off x="990600" y="2204069"/>
            <a:ext cx="3446961" cy="442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45203"/>
          <a:stretch>
            <a:fillRect/>
          </a:stretch>
        </p:blipFill>
        <p:spPr bwMode="auto">
          <a:xfrm>
            <a:off x="5011239" y="1306286"/>
            <a:ext cx="3446961" cy="530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Arogya_PPT_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63219"/>
            <a:ext cx="4400550" cy="490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3945462"/>
            <a:ext cx="9144000" cy="131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311316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ts val="36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rgbClr val="800000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OUR INDIA STORY</a:t>
            </a:r>
            <a:endParaRPr kumimoji="0" lang="en-US" sz="3200" b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ea typeface="ＭＳ Ｐゴシック" pitchFamily="-72" charset="-128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OUR INDIA PROGRAMS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73768" y="1892164"/>
            <a:ext cx="7848600" cy="42800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6550" lvl="0" indent="-336550">
              <a:lnSpc>
                <a:spcPts val="2400"/>
              </a:lnSpc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Schools </a:t>
            </a:r>
          </a:p>
          <a:p>
            <a:pPr marL="336550" lvl="0" indent="-336550">
              <a:lnSpc>
                <a:spcPts val="2400"/>
              </a:lnSpc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Healthy Workplace </a:t>
            </a:r>
          </a:p>
          <a:p>
            <a:pPr marL="336550" lvl="0" indent="-336550">
              <a:lnSpc>
                <a:spcPts val="2400"/>
              </a:lnSpc>
              <a:spcAft>
                <a:spcPts val="6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b="1" dirty="0" err="1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mHealth</a:t>
            </a:r>
            <a:r>
              <a:rPr lang="en-US" b="1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  <a:p>
            <a:pPr marL="336550" lvl="0" indent="-336550">
              <a:lnSpc>
                <a:spcPts val="24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mDiabetes</a:t>
            </a: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  <a:p>
            <a:pPr marL="336550" lvl="0" indent="-336550">
              <a:lnSpc>
                <a:spcPts val="2400"/>
              </a:lnSpc>
              <a:spcAft>
                <a:spcPts val="2400"/>
              </a:spcAft>
              <a:buClr>
                <a:srgbClr val="FDBE57"/>
              </a:buClr>
            </a:pP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mHealth2.0</a:t>
            </a:r>
            <a:endParaRPr lang="en-US" dirty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  <a:p>
            <a:pPr marL="336550" lvl="0" indent="-336550">
              <a:lnSpc>
                <a:spcPts val="2400"/>
              </a:lnSpc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b="1" dirty="0" err="1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MyThali</a:t>
            </a: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70382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199" y="2209800"/>
            <a:ext cx="3944615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209800"/>
            <a:ext cx="2743200" cy="3795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43000" y="54496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70382D"/>
                </a:solidFill>
              </a:rPr>
              <a:t> 2014 United Nations </a:t>
            </a:r>
          </a:p>
          <a:p>
            <a:pPr algn="r"/>
            <a:r>
              <a:rPr lang="en-US" sz="1800" b="1" i="1" dirty="0" smtClean="0">
                <a:solidFill>
                  <a:srgbClr val="70382D"/>
                </a:solidFill>
              </a:rPr>
              <a:t>Every Woman Every Child </a:t>
            </a:r>
            <a:r>
              <a:rPr lang="en-US" sz="1800" b="1" dirty="0" smtClean="0">
                <a:solidFill>
                  <a:srgbClr val="70382D"/>
                </a:solidFill>
              </a:rPr>
              <a:t>Commitment </a:t>
            </a:r>
            <a:endParaRPr lang="en-US" sz="1800" b="1" dirty="0">
              <a:solidFill>
                <a:srgbClr val="70382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1143000" y="1524000"/>
            <a:ext cx="7315200" cy="45719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LEVERAGING SCHOOLS AS PLATFORM FOR DIABETES PREVENTION IN INDIA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OUR SCHOOL PROGRAM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73768" y="1695648"/>
            <a:ext cx="8470232" cy="5162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Our Approach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Use </a:t>
            </a: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trained teachers &amp; peer-leaders for implementation. </a:t>
            </a:r>
          </a:p>
          <a:p>
            <a:pPr marL="336550" lvl="0" indent="-336550">
              <a:lnSpc>
                <a:spcPts val="2200"/>
              </a:lnSpc>
              <a:spcAft>
                <a:spcPts val="1800"/>
              </a:spcAft>
              <a:buClr>
                <a:srgbClr val="FDBE57"/>
              </a:buClr>
            </a:pP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Based </a:t>
            </a: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dirty="0" err="1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Hriday’s</a:t>
            </a: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tobacco control model. 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Delhi Pilot – 2011-2013.  Two Year </a:t>
            </a:r>
            <a:r>
              <a:rPr lang="en-US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Program with HRIDAY.   </a:t>
            </a:r>
            <a:endParaRPr lang="en-US" b="1" dirty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  <a:p>
            <a:pPr marL="336550" indent="-336550">
              <a:lnSpc>
                <a:spcPts val="2200"/>
              </a:lnSpc>
              <a:spcAft>
                <a:spcPts val="1800"/>
              </a:spcAft>
              <a:buClr>
                <a:srgbClr val="FDBE57"/>
              </a:buClr>
            </a:pP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Supported </a:t>
            </a: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by Merck</a:t>
            </a: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3655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Developed </a:t>
            </a: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classroom-based, age appropriate educational modules</a:t>
            </a:r>
          </a:p>
          <a:p>
            <a:pPr marL="33655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Trained </a:t>
            </a: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teachers and 4 student leaders per class of 40 kids.</a:t>
            </a:r>
            <a:endParaRPr lang="en-US" dirty="0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  <a:p>
            <a:pPr marL="33655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Total </a:t>
            </a: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6 schools in Delhi – 3 government, 3 private.</a:t>
            </a:r>
          </a:p>
          <a:p>
            <a:pPr marL="33655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Reached </a:t>
            </a: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about 2,000 children in </a:t>
            </a: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6th, 7th, 8th grades (11-13 years old) </a:t>
            </a:r>
          </a:p>
          <a:p>
            <a:pPr marL="33655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Conducted pre- &amp; post-intervention surveys to assess impact.  </a:t>
            </a:r>
          </a:p>
          <a:p>
            <a:pPr marL="336550" indent="-336550">
              <a:lnSpc>
                <a:spcPts val="2200"/>
              </a:lnSpc>
              <a:spcAft>
                <a:spcPts val="1800"/>
              </a:spcAft>
              <a:buClr>
                <a:srgbClr val="FDBE57"/>
              </a:buClr>
            </a:pP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Poster-making and skit </a:t>
            </a: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competitions helped </a:t>
            </a: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mobilize school community</a:t>
            </a:r>
            <a:endParaRPr lang="en-US" dirty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85800" y="1676400"/>
            <a:ext cx="7848600" cy="42800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6550" indent="-33655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Arogya</a:t>
            </a:r>
            <a:r>
              <a:rPr lang="en-US" sz="18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World, formed in 2010, is a global health non-profit working to prevent non-communicable diseases (NCDs) through health education and lifestyle change. </a:t>
            </a:r>
            <a:endParaRPr lang="en-US" sz="1800" dirty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  <a:p>
            <a:pPr marL="336550" indent="-33655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We strive to achieve our mission - to change the course of chronic disease – through a focus on partnerships and innovative technology, and by implementing scalable, sustainable programs with measurable impact. </a:t>
            </a:r>
          </a:p>
          <a:p>
            <a:pPr marL="336550" indent="-33655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Two separate non-profit legal entities</a:t>
            </a:r>
          </a:p>
          <a:p>
            <a:pPr marL="336550" indent="-33655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FDBE57"/>
              </a:buClr>
              <a:buNone/>
            </a:pPr>
            <a:r>
              <a:rPr lang="en-US" sz="18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18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Arogya</a:t>
            </a:r>
            <a:r>
              <a:rPr lang="en-US" sz="18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World – Chicago based 501(c) 3 organization</a:t>
            </a:r>
          </a:p>
          <a:p>
            <a:pPr marL="336550" indent="-33655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FDBE57"/>
              </a:buClr>
              <a:buNone/>
            </a:pPr>
            <a:r>
              <a:rPr lang="en-US" sz="18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18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Arogya</a:t>
            </a:r>
            <a:r>
              <a:rPr lang="en-US" sz="18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World India Trust – Bangalore based 80G cleared organization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cs typeface="Arial" pitchFamily="34" charset="0"/>
              </a:rPr>
              <a:t>INTRODUCING AROGYA WORLD </a:t>
            </a:r>
            <a:endParaRPr lang="en-US" sz="2400" b="1" dirty="0">
              <a:solidFill>
                <a:srgbClr val="E5193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/>
          <a:srcRect l="1087" t="1923" r="906" b="2404"/>
          <a:stretch>
            <a:fillRect/>
          </a:stretch>
        </p:blipFill>
        <p:spPr bwMode="auto">
          <a:xfrm>
            <a:off x="1853745" y="1883038"/>
            <a:ext cx="5316312" cy="1955538"/>
          </a:xfrm>
          <a:prstGeom prst="rect">
            <a:avLst/>
          </a:prstGeom>
          <a:solidFill>
            <a:schemeClr val="accent1"/>
          </a:solidFill>
        </p:spPr>
      </p:pic>
      <p:graphicFrame>
        <p:nvGraphicFramePr>
          <p:cNvPr id="7" name="Chart 6"/>
          <p:cNvGraphicFramePr/>
          <p:nvPr/>
        </p:nvGraphicFramePr>
        <p:xfrm>
          <a:off x="1752600" y="4034971"/>
          <a:ext cx="5781291" cy="258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 flipV="1">
            <a:off x="1143000" y="1524000"/>
            <a:ext cx="7315200" cy="45719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533400" y="601578"/>
            <a:ext cx="8610600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EFFECTIVENESS RESULTS  </a:t>
            </a:r>
            <a:b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350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AWARENESS INCREASED, EXCITING BEHAVIOR CHANGE</a:t>
            </a:r>
            <a:endParaRPr kumimoji="0" lang="en-US" sz="2350" i="0" u="none" strike="noStrike" kern="1200" cap="none" spc="0" normalizeH="0" baseline="0" noProof="0" dirty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685800" y="1524000"/>
            <a:ext cx="8077200" cy="42800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6550" lvl="0" indent="-336550">
              <a:lnSpc>
                <a:spcPts val="2400"/>
              </a:lnSpc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Program Shown to be </a:t>
            </a:r>
            <a:r>
              <a:rPr lang="en-US" b="1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Effective in Urban North India (</a:t>
            </a:r>
            <a:r>
              <a:rPr lang="en-US" b="1" dirty="0" err="1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Hriday</a:t>
            </a:r>
            <a:r>
              <a:rPr lang="en-US" b="1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Delhi </a:t>
            </a: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pilot)</a:t>
            </a:r>
          </a:p>
          <a:p>
            <a:pPr marL="336550" lvl="0" indent="-336550">
              <a:lnSpc>
                <a:spcPts val="2400"/>
              </a:lnSpc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Expanding currently to Rural South India </a:t>
            </a:r>
          </a:p>
          <a:p>
            <a:pPr marL="336550" lvl="0" indent="-336550">
              <a:lnSpc>
                <a:spcPts val="2400"/>
              </a:lnSpc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Made UN Every Woman Every Child 2014 Commitment </a:t>
            </a:r>
          </a:p>
          <a:p>
            <a:pPr marL="336550" lvl="0" indent="-336550">
              <a:lnSpc>
                <a:spcPts val="2400"/>
              </a:lnSpc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Educating 10,000 children in 5 yrs</a:t>
            </a:r>
          </a:p>
          <a:p>
            <a:pPr marL="336550" lvl="0" indent="-336550">
              <a:lnSpc>
                <a:spcPts val="2400"/>
              </a:lnSpc>
              <a:spcAft>
                <a:spcPts val="6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In Partnership with </a:t>
            </a:r>
            <a:r>
              <a:rPr lang="en-US" b="1" dirty="0" err="1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Agastya</a:t>
            </a:r>
            <a:r>
              <a:rPr lang="en-US" b="1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International Foundation</a:t>
            </a:r>
          </a:p>
          <a:p>
            <a:pPr marL="336550" lvl="0" indent="-336550">
              <a:lnSpc>
                <a:spcPts val="2400"/>
              </a:lnSpc>
              <a:spcAft>
                <a:spcPts val="2400"/>
              </a:spcAft>
              <a:buClr>
                <a:srgbClr val="FDBE57"/>
              </a:buClr>
            </a:pP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Integrated </a:t>
            </a: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with their Young Instructional Leader program </a:t>
            </a:r>
          </a:p>
          <a:p>
            <a:pPr marL="336550" lvl="0" indent="-336550">
              <a:lnSpc>
                <a:spcPts val="2400"/>
              </a:lnSpc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dirty="0" err="1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Arogya</a:t>
            </a: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will </a:t>
            </a:r>
            <a:r>
              <a:rPr lang="en-US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analyse</a:t>
            </a: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all </a:t>
            </a: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results and take to Government of India </a:t>
            </a: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for</a:t>
            </a:r>
            <a:b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scale </a:t>
            </a: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up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70382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PROGRAM EXPANSION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rogya_PPT_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63219"/>
            <a:ext cx="4400550" cy="490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945461"/>
            <a:ext cx="9144000" cy="159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267200"/>
            <a:ext cx="9144000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ts val="36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rgbClr val="70382D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OUR HEALTHY WORKPLACE</a:t>
            </a:r>
            <a:br>
              <a:rPr lang="en-US" sz="3200" b="1" dirty="0" smtClean="0">
                <a:solidFill>
                  <a:srgbClr val="70382D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</a:br>
            <a:r>
              <a:rPr lang="en-US" sz="3200" b="1" dirty="0" smtClean="0">
                <a:solidFill>
                  <a:srgbClr val="70382D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PROGRAM</a:t>
            </a:r>
            <a:endParaRPr kumimoji="0" lang="en-US" sz="3200" b="0" u="none" strike="noStrike" kern="1200" cap="none" spc="0" normalizeH="0" baseline="0" noProof="0" dirty="0" smtClean="0">
              <a:ln>
                <a:noFill/>
              </a:ln>
              <a:solidFill>
                <a:srgbClr val="70382D"/>
              </a:solidFill>
              <a:effectLst/>
              <a:uLnTx/>
              <a:uFillTx/>
              <a:latin typeface="Arial" pitchFamily="34" charset="0"/>
              <a:ea typeface="ＭＳ Ｐゴシック" pitchFamily="-72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6019800"/>
            <a:ext cx="2314074" cy="615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673768" y="1628274"/>
            <a:ext cx="78486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6550" lvl="0" indent="-336550">
              <a:lnSpc>
                <a:spcPts val="2400"/>
              </a:lnSpc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Workplace wellness improves employee health and productivity, reduces health care costs and helps in employee retention</a:t>
            </a:r>
          </a:p>
          <a:p>
            <a:pPr marL="336550" lvl="0" indent="-336550">
              <a:lnSpc>
                <a:spcPts val="2400"/>
              </a:lnSpc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Reports </a:t>
            </a: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reveal that smokers miss more than 50% days per year costing employers billions of dollars and diabetes creates more than 15 million work days of absence</a:t>
            </a:r>
          </a:p>
          <a:p>
            <a:pPr marL="336550" lvl="0" indent="-336550">
              <a:lnSpc>
                <a:spcPts val="2400"/>
              </a:lnSpc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Meta-analysis </a:t>
            </a: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shows corporate wellness on average reduces  sick leave absenteeism by 28%, healthcare costs by 26% and workers </a:t>
            </a: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compensation </a:t>
            </a: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claims by 30%</a:t>
            </a:r>
          </a:p>
          <a:p>
            <a:pPr marL="336550" lvl="0" indent="-336550">
              <a:lnSpc>
                <a:spcPts val="2400"/>
              </a:lnSpc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Employees </a:t>
            </a: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who participate in wellness programs are more likely to be loyal to their employer</a:t>
            </a:r>
          </a:p>
          <a:p>
            <a:pPr marL="336550" lvl="0" indent="-336550">
              <a:lnSpc>
                <a:spcPts val="2400"/>
              </a:lnSpc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Sources</a:t>
            </a: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: summarized in http://visual.ly/why-corporate-wellness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70382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WHY INVEST IN HEALTHY WORKPLACES?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1066800" y="677332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LEVERAGING THE WORKPLACE TO PREVENT CHRONIC DISEASE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43000" y="1295400"/>
            <a:ext cx="7315200" cy="889000"/>
            <a:chOff x="1143000" y="1676400"/>
            <a:chExt cx="7315200" cy="889000"/>
          </a:xfrm>
        </p:grpSpPr>
        <p:sp>
          <p:nvSpPr>
            <p:cNvPr id="14" name="Rectangle 13"/>
            <p:cNvSpPr/>
            <p:nvPr/>
          </p:nvSpPr>
          <p:spPr>
            <a:xfrm>
              <a:off x="1143000" y="1676400"/>
              <a:ext cx="7315200" cy="889000"/>
            </a:xfrm>
            <a:prstGeom prst="rect">
              <a:avLst/>
            </a:prstGeom>
            <a:solidFill>
              <a:srgbClr val="FDBE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64368" y="1828779"/>
              <a:ext cx="6553200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3838" indent="-223838">
                <a:spcAft>
                  <a:spcPts val="600"/>
                </a:spcAft>
                <a:buFont typeface="Wingdings 3" charset="2"/>
                <a:buNone/>
              </a:pPr>
              <a:r>
                <a:rPr lang="en-US" b="1" dirty="0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	Healthy Workplace Awards </a:t>
              </a:r>
              <a:endPara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endParaRPr>
            </a:p>
            <a:p>
              <a:pPr marL="223838" lvl="1" indent="-223838">
                <a:spcAft>
                  <a:spcPts val="300"/>
                </a:spcAft>
                <a:buClr>
                  <a:srgbClr val="70382D"/>
                </a:buClr>
                <a:buSzPct val="80000"/>
                <a:buFont typeface="Wingdings" pitchFamily="2" charset="2"/>
                <a:buChar char="Ø"/>
              </a:pPr>
              <a:r>
                <a:rPr lang="en-US" sz="1200" dirty="0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Recognize workplaces that promote good health and promote NCD prevention </a:t>
              </a:r>
              <a:endParaRPr lang="en-US" sz="12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43000" y="2321985"/>
            <a:ext cx="7315200" cy="1100667"/>
            <a:chOff x="1143000" y="1676399"/>
            <a:chExt cx="7315200" cy="1100667"/>
          </a:xfrm>
        </p:grpSpPr>
        <p:sp>
          <p:nvSpPr>
            <p:cNvPr id="17" name="Rectangle 16"/>
            <p:cNvSpPr/>
            <p:nvPr/>
          </p:nvSpPr>
          <p:spPr>
            <a:xfrm>
              <a:off x="1143000" y="1676399"/>
              <a:ext cx="7315200" cy="1100667"/>
            </a:xfrm>
            <a:prstGeom prst="rect">
              <a:avLst/>
            </a:prstGeom>
            <a:solidFill>
              <a:srgbClr val="FDBE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64368" y="1828779"/>
              <a:ext cx="6553200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3838" indent="-223838">
                <a:spcAft>
                  <a:spcPts val="600"/>
                </a:spcAft>
                <a:buFont typeface="Wingdings 3" charset="2"/>
                <a:buNone/>
              </a:pPr>
              <a:r>
                <a:rPr lang="en-US" b="1" dirty="0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b="1" dirty="0" err="1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mDiabetes</a:t>
              </a:r>
              <a:endPara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endParaRPr>
            </a:p>
            <a:p>
              <a:pPr marL="223838" lvl="1" indent="-223838">
                <a:spcAft>
                  <a:spcPts val="300"/>
                </a:spcAft>
                <a:buClr>
                  <a:srgbClr val="70382D"/>
                </a:buClr>
                <a:buSzPct val="80000"/>
                <a:buFont typeface="Wingdings" pitchFamily="2" charset="2"/>
                <a:buChar char="Ø"/>
              </a:pPr>
              <a:r>
                <a:rPr lang="en-US" sz="1200" dirty="0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Send messages to consumers who opt-in, on mobile phones,  to modify behavior for prevention of diabetes </a:t>
              </a:r>
              <a:endParaRPr lang="en-US" sz="12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43000" y="3558122"/>
            <a:ext cx="7315200" cy="889000"/>
            <a:chOff x="1143000" y="1676400"/>
            <a:chExt cx="7315200" cy="889000"/>
          </a:xfrm>
        </p:grpSpPr>
        <p:sp>
          <p:nvSpPr>
            <p:cNvPr id="23" name="Rectangle 22"/>
            <p:cNvSpPr/>
            <p:nvPr/>
          </p:nvSpPr>
          <p:spPr>
            <a:xfrm>
              <a:off x="1143000" y="1676400"/>
              <a:ext cx="7315200" cy="889000"/>
            </a:xfrm>
            <a:prstGeom prst="rect">
              <a:avLst/>
            </a:prstGeom>
            <a:solidFill>
              <a:srgbClr val="FDBE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64368" y="1828779"/>
              <a:ext cx="6553200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3838" indent="-223838">
                <a:spcAft>
                  <a:spcPts val="600"/>
                </a:spcAft>
                <a:buFont typeface="Wingdings 3" charset="2"/>
                <a:buNone/>
              </a:pPr>
              <a:r>
                <a:rPr lang="en-US" b="1" dirty="0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b="1" dirty="0" err="1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mCessation</a:t>
              </a:r>
              <a:endPara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endParaRPr>
            </a:p>
            <a:p>
              <a:pPr marL="223838" lvl="1" indent="-223838">
                <a:spcAft>
                  <a:spcPts val="300"/>
                </a:spcAft>
                <a:buClr>
                  <a:srgbClr val="70382D"/>
                </a:buClr>
                <a:buSzPct val="80000"/>
                <a:buFont typeface="Wingdings" pitchFamily="2" charset="2"/>
                <a:buChar char="Ø"/>
              </a:pPr>
              <a:r>
                <a:rPr lang="en-US" sz="1200" dirty="0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Send messages to those who want to stop smoking to modify behavior and help them quit</a:t>
              </a:r>
              <a:endParaRPr lang="en-US" sz="12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43000" y="4591056"/>
            <a:ext cx="7315200" cy="889000"/>
            <a:chOff x="1143000" y="1676400"/>
            <a:chExt cx="7315200" cy="889000"/>
          </a:xfrm>
        </p:grpSpPr>
        <p:sp>
          <p:nvSpPr>
            <p:cNvPr id="26" name="Rectangle 25"/>
            <p:cNvSpPr/>
            <p:nvPr/>
          </p:nvSpPr>
          <p:spPr>
            <a:xfrm>
              <a:off x="1143000" y="1676400"/>
              <a:ext cx="7315200" cy="889000"/>
            </a:xfrm>
            <a:prstGeom prst="rect">
              <a:avLst/>
            </a:prstGeom>
            <a:solidFill>
              <a:srgbClr val="FDBE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64368" y="1828779"/>
              <a:ext cx="6553200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3838" indent="-223838">
                <a:spcAft>
                  <a:spcPts val="600"/>
                </a:spcAft>
                <a:buFont typeface="Wingdings 3" charset="2"/>
                <a:buNone/>
              </a:pPr>
              <a:r>
                <a:rPr lang="en-US" b="1" dirty="0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	Lifestyle Coach led Diabetes prevention sessions </a:t>
              </a:r>
              <a:endPara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endParaRPr>
            </a:p>
            <a:p>
              <a:pPr marL="223838" lvl="1" indent="-223838">
                <a:spcAft>
                  <a:spcPts val="300"/>
                </a:spcAft>
                <a:buClr>
                  <a:srgbClr val="70382D"/>
                </a:buClr>
                <a:buSzPct val="80000"/>
                <a:buFont typeface="Wingdings" pitchFamily="2" charset="2"/>
                <a:buChar char="Ø"/>
              </a:pPr>
              <a:r>
                <a:rPr lang="en-US" sz="1200" dirty="0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Offer on-line and in-person training/coaching </a:t>
              </a:r>
              <a:endParaRPr lang="en-US" sz="12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43000" y="5596474"/>
            <a:ext cx="7315200" cy="889000"/>
            <a:chOff x="1143000" y="1676400"/>
            <a:chExt cx="7315200" cy="889000"/>
          </a:xfrm>
        </p:grpSpPr>
        <p:sp>
          <p:nvSpPr>
            <p:cNvPr id="29" name="Rectangle 28"/>
            <p:cNvSpPr/>
            <p:nvPr/>
          </p:nvSpPr>
          <p:spPr>
            <a:xfrm>
              <a:off x="1143000" y="1676400"/>
              <a:ext cx="7315200" cy="889000"/>
            </a:xfrm>
            <a:prstGeom prst="rect">
              <a:avLst/>
            </a:prstGeom>
            <a:solidFill>
              <a:srgbClr val="FDBE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64368" y="1828779"/>
              <a:ext cx="6553200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3838" indent="-223838">
                <a:spcAft>
                  <a:spcPts val="600"/>
                </a:spcAft>
                <a:buFont typeface="Wingdings 3" charset="2"/>
                <a:buNone/>
              </a:pPr>
              <a:r>
                <a:rPr lang="en-US" b="1" dirty="0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	Partner Workplace Wellness Offerings </a:t>
              </a:r>
              <a:endPara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endParaRPr>
            </a:p>
            <a:p>
              <a:pPr marL="223838" lvl="1" indent="-223838">
                <a:spcAft>
                  <a:spcPts val="300"/>
                </a:spcAft>
                <a:buClr>
                  <a:srgbClr val="70382D"/>
                </a:buClr>
                <a:buSzPct val="80000"/>
                <a:buFont typeface="Wingdings" pitchFamily="2" charset="2"/>
                <a:buChar char="Ø"/>
              </a:pPr>
              <a:r>
                <a:rPr lang="en-US" sz="1200" dirty="0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Healthy meals, Online Lifestyle Coaching Habits program</a:t>
              </a:r>
              <a:endParaRPr lang="en-US" sz="12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Plus 30"/>
          <p:cNvSpPr/>
          <p:nvPr/>
        </p:nvSpPr>
        <p:spPr>
          <a:xfrm>
            <a:off x="4508496" y="1981200"/>
            <a:ext cx="533400" cy="533400"/>
          </a:xfrm>
          <a:prstGeom prst="mathPlus">
            <a:avLst/>
          </a:prstGeom>
          <a:solidFill>
            <a:srgbClr val="E5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4508496" y="5255683"/>
            <a:ext cx="533400" cy="533400"/>
          </a:xfrm>
          <a:prstGeom prst="mathPlus">
            <a:avLst/>
          </a:prstGeom>
          <a:solidFill>
            <a:srgbClr val="E5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1200150"/>
            <a:ext cx="2580468" cy="685800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673768" y="1704474"/>
            <a:ext cx="78486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6550" lvl="0" indent="-336550">
              <a:lnSpc>
                <a:spcPts val="2000"/>
              </a:lnSpc>
              <a:spcAft>
                <a:spcPts val="6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2013 Clinton Global Initiative Commitment  </a:t>
            </a:r>
          </a:p>
          <a:p>
            <a:pPr marL="336550" lvl="0" indent="-336550">
              <a:lnSpc>
                <a:spcPts val="20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 Make 100 companies Healthy Workplaces and </a:t>
            </a:r>
          </a:p>
          <a:p>
            <a:pPr marL="336550" lvl="0" indent="-336550">
              <a:lnSpc>
                <a:spcPts val="20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Help 1 million employees lead healthy lives, by 2016.  </a:t>
            </a:r>
          </a:p>
          <a:p>
            <a:pPr marL="336550" lvl="0" indent="-336550">
              <a:lnSpc>
                <a:spcPts val="2000"/>
              </a:lnSpc>
              <a:spcAft>
                <a:spcPts val="2400"/>
              </a:spcAft>
              <a:buClr>
                <a:srgbClr val="FDBE57"/>
              </a:buClr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12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Arogya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World’s Partners -Public Health Foundation of India, Aon, </a:t>
            </a:r>
            <a:r>
              <a:rPr lang="en-US" sz="12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NationWide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336550" lvl="0" indent="-336550">
              <a:lnSpc>
                <a:spcPts val="2000"/>
              </a:lnSpc>
              <a:spcAft>
                <a:spcPts val="6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Benchmarking companies in India against a pioneering set of criteria</a:t>
            </a:r>
          </a:p>
          <a:p>
            <a:pPr marL="336550" lvl="0" indent="-336550">
              <a:lnSpc>
                <a:spcPts val="20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 Criteria developed for India with multi-stakeholder input  </a:t>
            </a:r>
            <a:r>
              <a:rPr lang="en-US" sz="12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http://www.arogyaworld.org/our-work-in-india/healthy-workplaces/healthy-workplaces-criteria/</a:t>
            </a:r>
          </a:p>
          <a:p>
            <a:pPr marL="336550" lvl="0" indent="-336550">
              <a:lnSpc>
                <a:spcPts val="20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Bronze, Silver, Gold Awards Criteria cover No -Tobacco policy, healthy eating   </a:t>
            </a:r>
            <a:b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and exercise promotion, work life balance and shifting mindset.</a:t>
            </a:r>
          </a:p>
          <a:p>
            <a:pPr marL="336550" lvl="0" indent="-336550">
              <a:lnSpc>
                <a:spcPts val="2000"/>
              </a:lnSpc>
              <a:spcAft>
                <a:spcPts val="2400"/>
              </a:spcAft>
              <a:buClr>
                <a:srgbClr val="FDBE57"/>
              </a:buClr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Formal  assessments (3 person team – one industry expert, one medical </a:t>
            </a:r>
            <a:b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person, one from </a:t>
            </a:r>
            <a:r>
              <a:rPr lang="en-US" sz="12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Arogya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) with site visits.  Distribute awards at formal Event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336550" lvl="0" indent="-336550">
              <a:lnSpc>
                <a:spcPts val="2000"/>
              </a:lnSpc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Measure retention, loyalty, productivity, and establish ROI from workplace wellness in India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0382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OUR HEALTHY WORKPLACE AWARD PROGRAM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1200150"/>
            <a:ext cx="2580468" cy="685800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673768" y="1704474"/>
            <a:ext cx="8470232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2013 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Award Event November 12, 2013 in Bangalore.  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- 9 pioneering companies became  the first Healthy Workplaces in India – </a:t>
            </a:r>
            <a:r>
              <a:rPr lang="en-US" sz="14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IGate</a:t>
            </a: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, GE </a:t>
            </a:r>
            <a:b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Healthcare, Reliance Infrastructure (Mumbai) Transmission, MTR Foods, </a:t>
            </a:r>
            <a:r>
              <a:rPr lang="en-US" sz="14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Emami</a:t>
            </a: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United </a:t>
            </a:r>
            <a:b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sz="14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Abhoypur</a:t>
            </a: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14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Infotech</a:t>
            </a: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Enterprises Limited, </a:t>
            </a:r>
            <a:r>
              <a:rPr lang="en-US" sz="14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Myntra</a:t>
            </a: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Designs,  </a:t>
            </a:r>
            <a:r>
              <a:rPr lang="en-US" sz="14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Quinnox</a:t>
            </a: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, Aon</a:t>
            </a:r>
          </a:p>
          <a:p>
            <a:pPr marL="336550" lvl="0" indent="-336550">
              <a:lnSpc>
                <a:spcPts val="2200"/>
              </a:lnSpc>
              <a:spcAft>
                <a:spcPts val="2400"/>
              </a:spcAft>
              <a:buClr>
                <a:srgbClr val="FDBE57"/>
              </a:buClr>
            </a:pP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Full page Ad in Business Standard Nov 14, 2013 to mark World Diabetes Day, congratulate </a:t>
            </a:r>
            <a:b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Healthy Workplaces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2014</a:t>
            </a: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- 20 more companies  including  Tata Chemicals, BPCL,  Exide, Reliance (Communications), </a:t>
            </a:r>
            <a:b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some </a:t>
            </a:r>
            <a:r>
              <a:rPr lang="en-US" sz="14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Aditya</a:t>
            </a: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Birla companies, Larsen &amp; Toubro, </a:t>
            </a:r>
            <a:r>
              <a:rPr lang="en-US" sz="14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CapGemini</a:t>
            </a: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, Qualcomm, Honeywell,  Brocade etc.  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Award Event on November 11, 2014 in Bangalore.  Best Practice Sharing Workshop.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Newspaper Ad to congratulate winners.  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New partners join hands with </a:t>
            </a:r>
            <a:r>
              <a:rPr lang="en-US" sz="14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Arogya</a:t>
            </a: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– Jana Care, </a:t>
            </a:r>
            <a:r>
              <a:rPr lang="en-US" sz="14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iTiffin</a:t>
            </a: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, Karnataka Health Promotion Trust, 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  Frost &amp; Sullivan etc.  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rgbClr val="70382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WHAT WE HAVE ACHIEVED TO DATE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36" y="1524000"/>
            <a:ext cx="7541381" cy="472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FIRST OF INDIA’S HEALTHY WORKPLACES - </a:t>
            </a:r>
            <a:r>
              <a:rPr lang="en-US" sz="2400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2013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FIRST OF INDIA’S HEALTHY WORKPLACES - </a:t>
            </a:r>
            <a:r>
              <a:rPr lang="en-US" sz="2400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2013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21114"/>
            <a:ext cx="7416167" cy="399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Arogya_World_CGI_3x2_Poster_REV.pdf"/>
          <p:cNvPicPr>
            <a:picLocks noChangeAspect="1"/>
          </p:cNvPicPr>
          <p:nvPr/>
        </p:nvPicPr>
        <p:blipFill>
          <a:blip r:embed="rId2"/>
          <a:srcRect l="6279" r="5817" b="6972"/>
          <a:stretch>
            <a:fillRect/>
          </a:stretch>
        </p:blipFill>
        <p:spPr bwMode="auto">
          <a:xfrm>
            <a:off x="914401" y="2438401"/>
            <a:ext cx="5181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2"/>
          <p:cNvSpPr txBox="1">
            <a:spLocks/>
          </p:cNvSpPr>
          <p:nvPr/>
        </p:nvSpPr>
        <p:spPr>
          <a:xfrm>
            <a:off x="1030706" y="685800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0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OUR FLAGSHIP PROGRAM                              = mHEALTH1.0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9" name="Picture 2" descr="mDiabeteslogo_cr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926" y="348916"/>
            <a:ext cx="1872916" cy="68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143000" y="1295400"/>
            <a:ext cx="7315200" cy="8382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43000" y="1415716"/>
            <a:ext cx="73152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2400"/>
              </a:spcAft>
              <a:buClr>
                <a:srgbClr val="FDBE57"/>
              </a:buClr>
              <a:buNone/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 groundbreaking one-million-person diabetes awareness and prevention </a:t>
            </a:r>
            <a:r>
              <a:rPr lang="en-US" sz="16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mHealth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program in India.  A Completed 2011 CGI Commitment to Action. </a:t>
            </a:r>
            <a:endParaRPr lang="en-US" sz="1600" dirty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3" descr="CMM-2011-Larg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9294" y="5522494"/>
            <a:ext cx="802106" cy="80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6400800" y="2590800"/>
            <a:ext cx="146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70382D"/>
                </a:solidFill>
              </a:rPr>
              <a:t>Our Partners:</a:t>
            </a:r>
          </a:p>
        </p:txBody>
      </p:sp>
      <p:pic>
        <p:nvPicPr>
          <p:cNvPr id="25" name="Picture 9" descr="Emory-RSPH_~1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505200"/>
            <a:ext cx="186944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6"/>
          <a:srcRect l="8257" t="17744" r="6422" b="24187"/>
          <a:stretch>
            <a:fillRect/>
          </a:stretch>
        </p:blipFill>
        <p:spPr bwMode="auto">
          <a:xfrm>
            <a:off x="6858000" y="2895600"/>
            <a:ext cx="10937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JNJ_logo_red_on_wht_020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4343400"/>
            <a:ext cx="187205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2" descr="aetna_teal_rgb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4419600"/>
            <a:ext cx="814388" cy="26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3" descr="Biocon_logo29.jpg"/>
          <p:cNvPicPr>
            <a:picLocks noChangeAspect="1"/>
          </p:cNvPicPr>
          <p:nvPr/>
        </p:nvPicPr>
        <p:blipFill>
          <a:blip r:embed="rId9"/>
          <a:srcRect t="7442" b="10698"/>
          <a:stretch>
            <a:fillRect/>
          </a:stretch>
        </p:blipFill>
        <p:spPr bwMode="auto">
          <a:xfrm>
            <a:off x="6438900" y="4813300"/>
            <a:ext cx="9810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4" descr="Colourlogo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59700" y="4800600"/>
            <a:ext cx="581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7603958" y="5546558"/>
            <a:ext cx="990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E51937"/>
                </a:solidFill>
              </a:rPr>
              <a:t>Behavior Change Task Force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73768" y="1524000"/>
            <a:ext cx="78486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6550" indent="-33655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NCD*s among top health and development challenges of the century 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- 2 out of 3 deaths in the world due to NCDs, 80% in developing countries </a:t>
            </a:r>
          </a:p>
          <a:p>
            <a:pPr marL="336550" indent="-33655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Alarming Disease Burden in India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4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&gt;20% of population </a:t>
            </a: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in India has one chronic disease; 10% more than one</a:t>
            </a:r>
            <a:b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- 50% population dies from chronic diseases</a:t>
            </a:r>
            <a:b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- 65 million live with diabetes. Diabetes kills 1 million Indians/yr (IDF)</a:t>
            </a:r>
            <a:b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 Indians get diabetes </a:t>
            </a:r>
            <a:r>
              <a:rPr lang="en-US" sz="14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10 years earlier </a:t>
            </a: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than in the West</a:t>
            </a:r>
            <a:b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 ½ India’s 1 billion plus people &lt; 25 years old = alarming public health crisis over 20 yrs</a:t>
            </a:r>
          </a:p>
          <a:p>
            <a:pPr marL="336550" indent="-33655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Devastating Economic Impact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 The World Economic Forum estimates staggering impact:</a:t>
            </a: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Cumulative economic output loss from NCDs (with mental health) in 20 yrs = $47 trillion </a:t>
            </a:r>
          </a:p>
          <a:p>
            <a:pPr marL="336550" indent="-33655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FDBE57"/>
              </a:buClr>
              <a:buNone/>
            </a:pPr>
            <a:r>
              <a:rPr lang="en-US" sz="1400" i="1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 Serious developmental hurdle says International Diabetes Federation: </a:t>
            </a: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25% of a poor Indian family’s income spent on care for one person with diabetes. </a:t>
            </a:r>
          </a:p>
          <a:p>
            <a:pPr marL="336550" indent="-33655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FDBE57"/>
              </a:buClr>
              <a:buNone/>
            </a:pPr>
            <a:r>
              <a:rPr lang="en-US" sz="1400" i="1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b="1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4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Arogya’s</a:t>
            </a:r>
            <a:r>
              <a:rPr lang="en-US" sz="14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10,000 women’s survey confirms:</a:t>
            </a:r>
            <a: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25% women spend 25% of household income on NCDs, </a:t>
            </a:r>
            <a:br>
              <a:rPr lang="en-US" sz="14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Shockingly, 7% say they spend 50% of household income on NCDs.  </a:t>
            </a:r>
          </a:p>
          <a:p>
            <a:pPr marL="336550" indent="-33655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Clr>
                <a:srgbClr val="FDBE57"/>
              </a:buClr>
              <a:buFont typeface="Wingdings" pitchFamily="2" charset="2"/>
              <a:buChar char="Ø"/>
            </a:pPr>
            <a:endParaRPr lang="en-US" sz="1200" dirty="0" err="1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cs typeface="Arial" pitchFamily="34" charset="0"/>
              </a:rPr>
              <a:t>THE PROBLEM</a:t>
            </a:r>
            <a:endParaRPr lang="en-US" sz="2400" b="1" dirty="0">
              <a:solidFill>
                <a:srgbClr val="E519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990600" y="6477000"/>
            <a:ext cx="4876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1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000" i="1" dirty="0" err="1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NCDs</a:t>
            </a:r>
            <a:r>
              <a:rPr lang="en-US" sz="1000" i="1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= heart disease, diabetes, cancer, chronic lung diseases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1677275"/>
              </p:ext>
            </p:extLst>
          </p:nvPr>
        </p:nvGraphicFramePr>
        <p:xfrm>
          <a:off x="2912799" y="1981200"/>
          <a:ext cx="3657063" cy="381000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6223000" y="1600200"/>
            <a:ext cx="2209800" cy="1116000"/>
          </a:xfrm>
          <a:prstGeom prst="wedgeRoundRectCallout">
            <a:avLst>
              <a:gd name="adj1" fmla="val -47559"/>
              <a:gd name="adj2" fmla="val 89053"/>
              <a:gd name="adj3" fmla="val 16667"/>
            </a:avLst>
          </a:prstGeom>
          <a:solidFill>
            <a:srgbClr val="FDBE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400"/>
              </a:lnSpc>
              <a:defRPr/>
            </a:pPr>
            <a:r>
              <a:rPr lang="en-US" sz="10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Type 2 diabetes can be avoided by doing physical activity and eating healthy foods. This has been shown by medical studies. 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err="1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mDIABETES</a:t>
            </a: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: </a:t>
            </a:r>
            <a:r>
              <a:rPr lang="en-US" sz="2400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CONTENT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223000" y="5181600"/>
            <a:ext cx="2209800" cy="1116000"/>
          </a:xfrm>
          <a:prstGeom prst="wedgeRoundRectCallout">
            <a:avLst>
              <a:gd name="adj1" fmla="val -50186"/>
              <a:gd name="adj2" fmla="val -94326"/>
              <a:gd name="adj3" fmla="val 16667"/>
            </a:avLst>
          </a:prstGeom>
          <a:solidFill>
            <a:srgbClr val="FDBE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400"/>
              </a:lnSpc>
              <a:defRPr/>
            </a:pPr>
            <a:r>
              <a:rPr lang="en-US" sz="10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Small changes in the way you eat can help you avoid </a:t>
            </a:r>
            <a:r>
              <a:rPr lang="en-US" sz="10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diabetes.</a:t>
            </a:r>
            <a:br>
              <a:rPr lang="en-US" sz="10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Eat </a:t>
            </a:r>
            <a:r>
              <a:rPr lang="en-US" sz="10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more vegetables and fruits. Eat less rice and </a:t>
            </a:r>
            <a:r>
              <a:rPr lang="en-US" sz="10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roti</a:t>
            </a:r>
            <a:r>
              <a:rPr lang="en-US" sz="10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00" dirty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066800" y="1600200"/>
            <a:ext cx="1981200" cy="1116000"/>
          </a:xfrm>
          <a:prstGeom prst="wedgeRoundRectCallout">
            <a:avLst>
              <a:gd name="adj1" fmla="val 55662"/>
              <a:gd name="adj2" fmla="val 83836"/>
              <a:gd name="adj3" fmla="val 16667"/>
            </a:avLst>
          </a:prstGeom>
          <a:solidFill>
            <a:srgbClr val="FDBE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400"/>
              </a:lnSpc>
              <a:defRPr/>
            </a:pPr>
            <a:r>
              <a:rPr lang="en-US" sz="10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High blood sugar from diabetes can cause problems in </a:t>
            </a:r>
            <a:r>
              <a:rPr lang="en-US" sz="10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your eyes</a:t>
            </a:r>
            <a:r>
              <a:rPr lang="en-US" sz="10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0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kidneys,</a:t>
            </a:r>
            <a:br>
              <a:rPr lang="en-US" sz="10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heart</a:t>
            </a:r>
            <a:r>
              <a:rPr lang="en-US" sz="10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, feet and </a:t>
            </a:r>
            <a:r>
              <a:rPr lang="en-US" sz="10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nerves. </a:t>
            </a:r>
            <a:endParaRPr lang="en-US" sz="1000" dirty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066800" y="4953000"/>
            <a:ext cx="2209800" cy="1344600"/>
          </a:xfrm>
          <a:prstGeom prst="wedgeRoundRectCallout">
            <a:avLst>
              <a:gd name="adj1" fmla="val 41768"/>
              <a:gd name="adj2" fmla="val -86739"/>
              <a:gd name="adj3" fmla="val 16667"/>
            </a:avLst>
          </a:prstGeom>
          <a:solidFill>
            <a:srgbClr val="FDBE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400"/>
              </a:lnSpc>
              <a:defRPr/>
            </a:pPr>
            <a:r>
              <a:rPr lang="en-US" sz="10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Physical activity includes daily activities: walking, climbing stairs or household work. It also includes planned exercise: morning walk, sports or </a:t>
            </a:r>
            <a:r>
              <a:rPr lang="en-US" sz="10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yoga.</a:t>
            </a:r>
            <a:endParaRPr lang="en-US" sz="1000" dirty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298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 txBox="1">
            <a:spLocks/>
          </p:cNvSpPr>
          <p:nvPr/>
        </p:nvSpPr>
        <p:spPr bwMode="auto">
          <a:xfrm>
            <a:off x="304800" y="381000"/>
            <a:ext cx="838835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421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8421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8421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8421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8421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2800" dirty="0">
              <a:cs typeface="Arial" pitchFamily="34" charset="0"/>
            </a:endParaRPr>
          </a:p>
        </p:txBody>
      </p:sp>
      <p:pic>
        <p:nvPicPr>
          <p:cNvPr id="21509" name="Picture 13" descr="C:\Users\shari\Desktop\GAIA_screenshots\Slide_8\Combo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084" y="2362200"/>
            <a:ext cx="1787525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4" descr="C:\Users\shari\Desktop\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053" b="-2"/>
          <a:stretch>
            <a:fillRect/>
          </a:stretch>
        </p:blipFill>
        <p:spPr bwMode="auto">
          <a:xfrm>
            <a:off x="5061284" y="2393950"/>
            <a:ext cx="17526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 descr="C:\Users\shari\Desktop\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348"/>
          <a:stretch>
            <a:fillRect/>
          </a:stretch>
        </p:blipFill>
        <p:spPr bwMode="auto">
          <a:xfrm>
            <a:off x="3124200" y="2373312"/>
            <a:ext cx="17970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V="1">
            <a:off x="2968625" y="3960813"/>
            <a:ext cx="555625" cy="4318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639009" y="3700463"/>
            <a:ext cx="779462" cy="338137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4" name="Rectangle 20"/>
          <p:cNvSpPr>
            <a:spLocks noChangeArrowheads="1"/>
          </p:cNvSpPr>
          <p:nvPr/>
        </p:nvSpPr>
        <p:spPr bwMode="auto">
          <a:xfrm>
            <a:off x="749968" y="5383649"/>
            <a:ext cx="726281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User navigates the application  through a simple graphic menu.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Graphics </a:t>
            </a:r>
            <a:r>
              <a:rPr lang="en-US" sz="16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on these class of devices are an industry first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Service </a:t>
            </a:r>
            <a:r>
              <a:rPr lang="en-US" sz="16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is available in 11 Indian languages + English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000" y="1295400"/>
            <a:ext cx="7315200" cy="8382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1415716"/>
            <a:ext cx="73152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2400"/>
              </a:spcAft>
              <a:buClr>
                <a:srgbClr val="FDBE57"/>
              </a:buClr>
              <a:buNone/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Nokia Life provides users with a simple browsing interface on their mobile</a:t>
            </a:r>
            <a:b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to explore the application and subscribe to the service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22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HOW WERE THE MESSAGES SENT TO CONSUMERS?</a:t>
            </a:r>
            <a:endParaRPr lang="en-US" sz="2220" b="1" dirty="0" err="1" smtClean="0">
              <a:solidFill>
                <a:srgbClr val="E51937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 flipH="1">
            <a:off x="4199022" y="2709446"/>
            <a:ext cx="1784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E51937"/>
                </a:solidFill>
                <a:latin typeface="Arial" pitchFamily="34" charset="0"/>
                <a:cs typeface="Arial" pitchFamily="34" charset="0"/>
              </a:rPr>
              <a:t>N=982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1142945" y="1524000"/>
            <a:ext cx="4760550" cy="4972563"/>
            <a:chOff x="236537" y="1295401"/>
            <a:chExt cx="5933938" cy="5250688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36537" y="1295401"/>
              <a:ext cx="5869280" cy="4838374"/>
              <a:chOff x="2728686" y="1074057"/>
              <a:chExt cx="5341631" cy="5397644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2728686" y="1074057"/>
                <a:ext cx="5319625" cy="1298092"/>
              </a:xfrm>
              <a:prstGeom prst="rect">
                <a:avLst/>
              </a:prstGeom>
              <a:solidFill>
                <a:srgbClr val="FEE3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24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9705" name="Rounded Rectangle 6"/>
              <p:cNvSpPr>
                <a:spLocks noChangeArrowheads="1"/>
              </p:cNvSpPr>
              <p:nvPr/>
            </p:nvSpPr>
            <p:spPr bwMode="auto">
              <a:xfrm>
                <a:off x="2888346" y="1546259"/>
                <a:ext cx="2310993" cy="676728"/>
              </a:xfrm>
              <a:prstGeom prst="roundRect">
                <a:avLst>
                  <a:gd name="adj" fmla="val 16667"/>
                </a:avLst>
              </a:prstGeom>
              <a:solidFill>
                <a:srgbClr val="FDBE5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0" hangingPunct="0"/>
                <a:r>
                  <a:rPr lang="en-US" sz="1600" b="1" dirty="0">
                    <a:solidFill>
                      <a:srgbClr val="70382D"/>
                    </a:solidFill>
                  </a:rPr>
                  <a:t>Control Group</a:t>
                </a:r>
              </a:p>
            </p:txBody>
          </p:sp>
          <p:sp>
            <p:nvSpPr>
              <p:cNvPr id="29706" name="Rounded Rectangle 7"/>
              <p:cNvSpPr>
                <a:spLocks noChangeArrowheads="1"/>
              </p:cNvSpPr>
              <p:nvPr/>
            </p:nvSpPr>
            <p:spPr bwMode="auto">
              <a:xfrm>
                <a:off x="5446406" y="1536278"/>
                <a:ext cx="2413085" cy="676728"/>
              </a:xfrm>
              <a:prstGeom prst="roundRect">
                <a:avLst>
                  <a:gd name="adj" fmla="val 16667"/>
                </a:avLst>
              </a:prstGeom>
              <a:solidFill>
                <a:srgbClr val="FDBE5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0" hangingPunct="0"/>
                <a:r>
                  <a:rPr lang="en-US" sz="1600" b="1" dirty="0">
                    <a:solidFill>
                      <a:srgbClr val="70382D"/>
                    </a:solidFill>
                  </a:rPr>
                  <a:t>Experimental Group</a:t>
                </a:r>
              </a:p>
            </p:txBody>
          </p:sp>
          <p:sp>
            <p:nvSpPr>
              <p:cNvPr id="29707" name="TextBox 8"/>
              <p:cNvSpPr txBox="1">
                <a:spLocks noChangeArrowheads="1"/>
              </p:cNvSpPr>
              <p:nvPr/>
            </p:nvSpPr>
            <p:spPr bwMode="auto">
              <a:xfrm>
                <a:off x="2888348" y="1168893"/>
                <a:ext cx="4971142" cy="377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sz="1600" b="1" dirty="0" smtClean="0">
                    <a:solidFill>
                      <a:srgbClr val="70382D"/>
                    </a:solidFill>
                  </a:rPr>
                  <a:t>Pre-Intervention </a:t>
                </a:r>
                <a:r>
                  <a:rPr lang="en-US" sz="1600" b="1" dirty="0">
                    <a:solidFill>
                      <a:srgbClr val="70382D"/>
                    </a:solidFill>
                  </a:rPr>
                  <a:t>Behavior Evaluation</a:t>
                </a:r>
              </a:p>
            </p:txBody>
          </p:sp>
          <p:sp>
            <p:nvSpPr>
              <p:cNvPr id="10" name="Down Arrow 9"/>
              <p:cNvSpPr/>
              <p:nvPr/>
            </p:nvSpPr>
            <p:spPr bwMode="auto">
              <a:xfrm>
                <a:off x="4833261" y="2384424"/>
                <a:ext cx="1233710" cy="2768150"/>
              </a:xfrm>
              <a:prstGeom prst="downArrow">
                <a:avLst/>
              </a:prstGeom>
              <a:solidFill>
                <a:srgbClr val="FEE3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solidFill>
                      <a:srgbClr val="70382D"/>
                    </a:solidFill>
                    <a:latin typeface="Arial" charset="0"/>
                  </a:rPr>
                  <a:t>6 Months of </a:t>
                </a:r>
                <a:r>
                  <a:rPr lang="en-US" sz="1200" dirty="0" smtClean="0">
                    <a:solidFill>
                      <a:srgbClr val="70382D"/>
                    </a:solidFill>
                    <a:latin typeface="Arial" charset="0"/>
                  </a:rPr>
                  <a:t>Intervention</a:t>
                </a:r>
                <a:endParaRPr lang="en-US" sz="1200" dirty="0">
                  <a:solidFill>
                    <a:srgbClr val="70382D"/>
                  </a:solidFill>
                  <a:latin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750691" y="5173611"/>
                <a:ext cx="5319626" cy="1298090"/>
              </a:xfrm>
              <a:prstGeom prst="rect">
                <a:avLst/>
              </a:prstGeom>
              <a:solidFill>
                <a:srgbClr val="FEE3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24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9710" name="Rounded Rectangle 11"/>
              <p:cNvSpPr>
                <a:spLocks noChangeArrowheads="1"/>
              </p:cNvSpPr>
              <p:nvPr/>
            </p:nvSpPr>
            <p:spPr bwMode="auto">
              <a:xfrm>
                <a:off x="2919783" y="5643149"/>
                <a:ext cx="2318573" cy="676728"/>
              </a:xfrm>
              <a:prstGeom prst="roundRect">
                <a:avLst>
                  <a:gd name="adj" fmla="val 16667"/>
                </a:avLst>
              </a:prstGeom>
              <a:solidFill>
                <a:srgbClr val="FDBE5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0" hangingPunct="0"/>
                <a:r>
                  <a:rPr lang="en-US" sz="1600" b="1" dirty="0">
                    <a:solidFill>
                      <a:srgbClr val="70382D"/>
                    </a:solidFill>
                  </a:rPr>
                  <a:t>Control Group</a:t>
                </a:r>
              </a:p>
            </p:txBody>
          </p:sp>
          <p:sp>
            <p:nvSpPr>
              <p:cNvPr id="29711" name="Rounded Rectangle 12"/>
              <p:cNvSpPr>
                <a:spLocks noChangeArrowheads="1"/>
              </p:cNvSpPr>
              <p:nvPr/>
            </p:nvSpPr>
            <p:spPr bwMode="auto">
              <a:xfrm>
                <a:off x="5485423" y="5633171"/>
                <a:ext cx="2405506" cy="676728"/>
              </a:xfrm>
              <a:prstGeom prst="roundRect">
                <a:avLst>
                  <a:gd name="adj" fmla="val 16667"/>
                </a:avLst>
              </a:prstGeom>
              <a:solidFill>
                <a:srgbClr val="FDBE57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0" hangingPunct="0"/>
                <a:r>
                  <a:rPr lang="en-US" sz="1600" b="1" dirty="0">
                    <a:solidFill>
                      <a:srgbClr val="70382D"/>
                    </a:solidFill>
                  </a:rPr>
                  <a:t>Experimental Group</a:t>
                </a:r>
              </a:p>
            </p:txBody>
          </p:sp>
          <p:sp>
            <p:nvSpPr>
              <p:cNvPr id="29712" name="TextBox 13"/>
              <p:cNvSpPr txBox="1">
                <a:spLocks noChangeArrowheads="1"/>
              </p:cNvSpPr>
              <p:nvPr/>
            </p:nvSpPr>
            <p:spPr bwMode="auto">
              <a:xfrm>
                <a:off x="2998861" y="5243921"/>
                <a:ext cx="4971143" cy="377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sz="1600" b="1" dirty="0">
                    <a:solidFill>
                      <a:srgbClr val="70382D"/>
                    </a:solidFill>
                  </a:rPr>
                  <a:t>Post-Intervention Behavior Evaluation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 flipH="1">
              <a:off x="330039" y="2533059"/>
              <a:ext cx="1486382" cy="37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E51937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smtClean="0">
                  <a:solidFill>
                    <a:srgbClr val="E51937"/>
                  </a:solidFill>
                  <a:latin typeface="Arial" pitchFamily="34" charset="0"/>
                  <a:cs typeface="Arial" pitchFamily="34" charset="0"/>
                </a:rPr>
                <a:t>N=943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438953" y="6156100"/>
              <a:ext cx="5731522" cy="38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E51937"/>
                  </a:solidFill>
                  <a:latin typeface="Arial" pitchFamily="34" charset="0"/>
                  <a:cs typeface="Arial" pitchFamily="34" charset="0"/>
                </a:rPr>
                <a:t>N=632</a:t>
              </a:r>
              <a:r>
                <a:rPr lang="en-US" dirty="0" smtClean="0">
                  <a:solidFill>
                    <a:srgbClr val="E51937"/>
                  </a:solidFill>
                  <a:latin typeface="Arial" pitchFamily="34" charset="0"/>
                  <a:cs typeface="Arial" pitchFamily="34" charset="0"/>
                </a:rPr>
                <a:t>			</a:t>
              </a:r>
              <a:r>
                <a:rPr lang="en-US" b="1" dirty="0" smtClean="0">
                  <a:solidFill>
                    <a:srgbClr val="E51937"/>
                  </a:solidFill>
                  <a:latin typeface="Arial" pitchFamily="34" charset="0"/>
                  <a:cs typeface="Arial" pitchFamily="34" charset="0"/>
                </a:rPr>
                <a:t>  N= 611</a:t>
              </a:r>
            </a:p>
          </p:txBody>
        </p:sp>
      </p:grpSp>
      <p:sp>
        <p:nvSpPr>
          <p:cNvPr id="22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EFFECTIVENESS EVALUATION – </a:t>
            </a:r>
            <a:r>
              <a:rPr lang="en-US" sz="2400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METHODOLOGY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6268425" y="1443790"/>
            <a:ext cx="2418375" cy="402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7663" lvl="1" indent="-347663" eaLnBrk="0" hangingPunct="0">
              <a:spcBef>
                <a:spcPct val="20000"/>
              </a:spcBef>
              <a:buClr>
                <a:srgbClr val="EFBD47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70382D"/>
                </a:solidFill>
              </a:rPr>
              <a:t>Experimental</a:t>
            </a:r>
          </a:p>
          <a:p>
            <a:pPr marL="347663" lvl="1" eaLnBrk="0" hangingPunct="0">
              <a:spcBef>
                <a:spcPct val="20000"/>
              </a:spcBef>
            </a:pPr>
            <a:r>
              <a:rPr lang="en-US" sz="1400" dirty="0" smtClean="0">
                <a:solidFill>
                  <a:srgbClr val="70382D"/>
                </a:solidFill>
              </a:rPr>
              <a:t>- Adult- </a:t>
            </a:r>
            <a:r>
              <a:rPr lang="en-US" sz="1400" dirty="0">
                <a:solidFill>
                  <a:srgbClr val="70382D"/>
                </a:solidFill>
              </a:rPr>
              <a:t>male or female</a:t>
            </a:r>
            <a:r>
              <a:rPr lang="en-US" sz="1400" dirty="0" smtClean="0">
                <a:solidFill>
                  <a:srgbClr val="70382D"/>
                </a:solidFill>
              </a:rPr>
              <a:t> </a:t>
            </a:r>
          </a:p>
          <a:p>
            <a:pPr marL="347663" lvl="1" eaLnBrk="0" hangingPunct="0">
              <a:spcBef>
                <a:spcPct val="20000"/>
              </a:spcBef>
            </a:pPr>
            <a:r>
              <a:rPr lang="en-US" sz="1400" dirty="0" smtClean="0">
                <a:solidFill>
                  <a:srgbClr val="70382D"/>
                </a:solidFill>
              </a:rPr>
              <a:t>- 18 </a:t>
            </a:r>
            <a:r>
              <a:rPr lang="en-US" sz="1400" dirty="0">
                <a:solidFill>
                  <a:srgbClr val="70382D"/>
                </a:solidFill>
              </a:rPr>
              <a:t>years and </a:t>
            </a:r>
            <a:r>
              <a:rPr lang="en-US" sz="1400" dirty="0" smtClean="0">
                <a:solidFill>
                  <a:srgbClr val="70382D"/>
                </a:solidFill>
              </a:rPr>
              <a:t>above</a:t>
            </a:r>
          </a:p>
          <a:p>
            <a:pPr marL="347663" lvl="1" eaLnBrk="0" hangingPunct="0">
              <a:spcBef>
                <a:spcPct val="20000"/>
              </a:spcBef>
            </a:pPr>
            <a:r>
              <a:rPr lang="en-US" sz="1400" dirty="0" smtClean="0">
                <a:solidFill>
                  <a:srgbClr val="70382D"/>
                </a:solidFill>
              </a:rPr>
              <a:t>- Nokia Life subscriber</a:t>
            </a:r>
          </a:p>
          <a:p>
            <a:pPr marL="347663" lvl="1" eaLnBrk="0" hangingPunct="0">
              <a:spcBef>
                <a:spcPct val="20000"/>
              </a:spcBef>
              <a:spcAft>
                <a:spcPts val="1800"/>
              </a:spcAft>
            </a:pPr>
            <a:r>
              <a:rPr lang="en-US" sz="1400" dirty="0" smtClean="0">
                <a:solidFill>
                  <a:srgbClr val="70382D"/>
                </a:solidFill>
              </a:rPr>
              <a:t>- Opted </a:t>
            </a:r>
            <a:r>
              <a:rPr lang="en-US" sz="1400" dirty="0">
                <a:solidFill>
                  <a:srgbClr val="70382D"/>
                </a:solidFill>
              </a:rPr>
              <a:t>in</a:t>
            </a:r>
            <a:r>
              <a:rPr lang="en-US" sz="1400" dirty="0" smtClean="0">
                <a:solidFill>
                  <a:srgbClr val="70382D"/>
                </a:solidFill>
              </a:rPr>
              <a:t> to </a:t>
            </a:r>
            <a:r>
              <a:rPr lang="en-US" sz="1400" dirty="0">
                <a:solidFill>
                  <a:srgbClr val="70382D"/>
                </a:solidFill>
              </a:rPr>
              <a:t>Diabetes </a:t>
            </a:r>
            <a:r>
              <a:rPr lang="en-US" sz="1400" dirty="0" smtClean="0">
                <a:solidFill>
                  <a:srgbClr val="70382D"/>
                </a:solidFill>
              </a:rPr>
              <a:t/>
            </a:r>
            <a:br>
              <a:rPr lang="en-US" sz="1400" dirty="0" smtClean="0">
                <a:solidFill>
                  <a:srgbClr val="70382D"/>
                </a:solidFill>
              </a:rPr>
            </a:br>
            <a:r>
              <a:rPr lang="en-US" sz="1400" dirty="0" smtClean="0">
                <a:solidFill>
                  <a:srgbClr val="70382D"/>
                </a:solidFill>
              </a:rPr>
              <a:t>  Service</a:t>
            </a:r>
          </a:p>
          <a:p>
            <a:pPr marL="347663" lvl="1" indent="-347663" eaLnBrk="0" hangingPunct="0">
              <a:spcBef>
                <a:spcPts val="0"/>
              </a:spcBef>
              <a:spcAft>
                <a:spcPts val="600"/>
              </a:spcAft>
              <a:buClr>
                <a:srgbClr val="EFBD47"/>
              </a:buCl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70382D"/>
                </a:solidFill>
              </a:rPr>
              <a:t>Control </a:t>
            </a:r>
            <a:endParaRPr lang="en-US" sz="1800" b="1" dirty="0">
              <a:solidFill>
                <a:srgbClr val="70382D"/>
              </a:solidFill>
            </a:endParaRPr>
          </a:p>
          <a:p>
            <a:pPr marL="347663" lvl="1" eaLnBrk="0" hangingPunct="0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70382D"/>
                </a:solidFill>
              </a:rPr>
              <a:t>- Adult- </a:t>
            </a:r>
            <a:r>
              <a:rPr lang="en-US" sz="1400" dirty="0">
                <a:solidFill>
                  <a:srgbClr val="70382D"/>
                </a:solidFill>
              </a:rPr>
              <a:t>male or female</a:t>
            </a:r>
            <a:r>
              <a:rPr lang="en-US" sz="1400" dirty="0" smtClean="0">
                <a:solidFill>
                  <a:srgbClr val="70382D"/>
                </a:solidFill>
              </a:rPr>
              <a:t> </a:t>
            </a:r>
          </a:p>
          <a:p>
            <a:pPr marL="347663" lvl="1" eaLnBrk="0" hangingPunct="0">
              <a:spcBef>
                <a:spcPts val="0"/>
              </a:spcBef>
              <a:spcAft>
                <a:spcPts val="1800"/>
              </a:spcAft>
            </a:pPr>
            <a:r>
              <a:rPr lang="en-US" sz="1400" dirty="0" smtClean="0">
                <a:solidFill>
                  <a:srgbClr val="70382D"/>
                </a:solidFill>
              </a:rPr>
              <a:t>- 18 </a:t>
            </a:r>
            <a:r>
              <a:rPr lang="en-US" sz="1400" dirty="0">
                <a:solidFill>
                  <a:srgbClr val="70382D"/>
                </a:solidFill>
              </a:rPr>
              <a:t>years and </a:t>
            </a:r>
            <a:r>
              <a:rPr lang="en-US" sz="1400" dirty="0" smtClean="0">
                <a:solidFill>
                  <a:srgbClr val="70382D"/>
                </a:solidFill>
              </a:rPr>
              <a:t>above, </a:t>
            </a:r>
            <a:r>
              <a:rPr lang="en-US" sz="1400" dirty="0">
                <a:solidFill>
                  <a:srgbClr val="70382D"/>
                </a:solidFill>
              </a:rPr>
              <a:t>not </a:t>
            </a:r>
            <a:r>
              <a:rPr lang="en-US" sz="1400" dirty="0" smtClean="0">
                <a:solidFill>
                  <a:srgbClr val="70382D"/>
                </a:solidFill>
              </a:rPr>
              <a:t/>
            </a:r>
            <a:br>
              <a:rPr lang="en-US" sz="1400" dirty="0" smtClean="0">
                <a:solidFill>
                  <a:srgbClr val="70382D"/>
                </a:solidFill>
              </a:rPr>
            </a:br>
            <a:r>
              <a:rPr lang="en-US" sz="1400" dirty="0" smtClean="0">
                <a:solidFill>
                  <a:srgbClr val="70382D"/>
                </a:solidFill>
              </a:rPr>
              <a:t>   a </a:t>
            </a:r>
            <a:r>
              <a:rPr lang="en-US" sz="1400" dirty="0">
                <a:solidFill>
                  <a:srgbClr val="70382D"/>
                </a:solidFill>
              </a:rPr>
              <a:t>Nokia Life </a:t>
            </a:r>
            <a:r>
              <a:rPr lang="en-US" sz="1400" dirty="0" smtClean="0">
                <a:solidFill>
                  <a:srgbClr val="70382D"/>
                </a:solidFill>
              </a:rPr>
              <a:t>Subscriber</a:t>
            </a:r>
          </a:p>
          <a:p>
            <a:pPr marL="347663" lvl="1" indent="-347663" eaLnBrk="0" hangingPunct="0">
              <a:spcBef>
                <a:spcPct val="20000"/>
              </a:spcBef>
              <a:buClr>
                <a:srgbClr val="EFBD47"/>
              </a:buClr>
              <a:buFont typeface="Wingdings" pitchFamily="2" charset="2"/>
              <a:buChar char="Ø"/>
            </a:pPr>
            <a:r>
              <a:rPr lang="en-IN" sz="1800" b="1" dirty="0" smtClean="0">
                <a:solidFill>
                  <a:srgbClr val="70382D"/>
                </a:solidFill>
              </a:rPr>
              <a:t>Telephone</a:t>
            </a:r>
            <a:br>
              <a:rPr lang="en-IN" sz="1800" b="1" dirty="0" smtClean="0">
                <a:solidFill>
                  <a:srgbClr val="70382D"/>
                </a:solidFill>
              </a:rPr>
            </a:br>
            <a:r>
              <a:rPr lang="en-IN" sz="1800" b="1" dirty="0" smtClean="0">
                <a:solidFill>
                  <a:srgbClr val="70382D"/>
                </a:solidFill>
              </a:rPr>
              <a:t>Interviews</a:t>
            </a:r>
          </a:p>
          <a:p>
            <a:pPr marL="347663" lvl="1" eaLnBrk="0" hangingPunct="0">
              <a:spcBef>
                <a:spcPct val="20000"/>
              </a:spcBef>
              <a:buFont typeface="Arial" pitchFamily="34" charset="0"/>
              <a:buChar char="–"/>
            </a:pPr>
            <a:endParaRPr lang="en-US" sz="1400" dirty="0">
              <a:solidFill>
                <a:srgbClr val="7038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7"/>
          <p:cNvGrpSpPr/>
          <p:nvPr/>
        </p:nvGrpSpPr>
        <p:grpSpPr>
          <a:xfrm>
            <a:off x="2743200" y="1888960"/>
            <a:ext cx="4442428" cy="4511840"/>
            <a:chOff x="2133600" y="1295400"/>
            <a:chExt cx="4876800" cy="495300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133600" y="1295400"/>
              <a:ext cx="4876800" cy="4953000"/>
              <a:chOff x="2438400" y="1676400"/>
              <a:chExt cx="4228910" cy="4724400"/>
            </a:xfrm>
          </p:grpSpPr>
          <p:pic>
            <p:nvPicPr>
              <p:cNvPr id="24600" name="Picture 2" descr="http://t2.gstatic.com/images?q=tbn:ANd9GcR2z4Fcb59Mq7BetEaccR1FiDZ2seWPA9tzM5j-MUlP1pESjp8-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35144" y="1676400"/>
                <a:ext cx="4132166" cy="472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ctangle 6"/>
              <p:cNvSpPr/>
              <p:nvPr/>
            </p:nvSpPr>
            <p:spPr>
              <a:xfrm>
                <a:off x="4724930" y="2286635"/>
                <a:ext cx="1142577" cy="457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" name="Snip Diagonal Corner Rectangle 7"/>
              <p:cNvSpPr/>
              <p:nvPr/>
            </p:nvSpPr>
            <p:spPr>
              <a:xfrm>
                <a:off x="2514113" y="5410493"/>
                <a:ext cx="838348" cy="228649"/>
              </a:xfrm>
              <a:prstGeom prst="snip2Diag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4</a:t>
                </a:r>
              </a:p>
            </p:txBody>
          </p:sp>
          <p:sp>
            <p:nvSpPr>
              <p:cNvPr id="9" name="Snip Diagonal Corner Rectangle 8"/>
              <p:cNvSpPr/>
              <p:nvPr/>
            </p:nvSpPr>
            <p:spPr>
              <a:xfrm>
                <a:off x="2438400" y="5106133"/>
                <a:ext cx="838349" cy="304360"/>
              </a:xfrm>
              <a:prstGeom prst="snip2Diag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4581" name="TextBox 10"/>
            <p:cNvSpPr txBox="1">
              <a:spLocks noChangeArrowheads="1"/>
            </p:cNvSpPr>
            <p:nvPr/>
          </p:nvSpPr>
          <p:spPr bwMode="auto">
            <a:xfrm>
              <a:off x="3810000" y="4572000"/>
              <a:ext cx="7667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Calibri" charset="0"/>
                </a:rPr>
                <a:t>(75)</a:t>
              </a:r>
              <a:r>
                <a:rPr lang="en-US" sz="1400" b="1">
                  <a:latin typeface="Calibri" charset="0"/>
                </a:rPr>
                <a:t> AP</a:t>
              </a:r>
            </a:p>
          </p:txBody>
        </p:sp>
        <p:sp>
          <p:nvSpPr>
            <p:cNvPr id="24582" name="TextBox 11"/>
            <p:cNvSpPr txBox="1">
              <a:spLocks noChangeArrowheads="1"/>
            </p:cNvSpPr>
            <p:nvPr/>
          </p:nvSpPr>
          <p:spPr bwMode="auto">
            <a:xfrm>
              <a:off x="5029200" y="3048000"/>
              <a:ext cx="4460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 charset="0"/>
                </a:rPr>
                <a:t>(3)</a:t>
              </a:r>
            </a:p>
          </p:txBody>
        </p:sp>
        <p:sp>
          <p:nvSpPr>
            <p:cNvPr id="24583" name="TextBox 12"/>
            <p:cNvSpPr txBox="1">
              <a:spLocks noChangeArrowheads="1"/>
            </p:cNvSpPr>
            <p:nvPr/>
          </p:nvSpPr>
          <p:spPr bwMode="auto">
            <a:xfrm>
              <a:off x="5105400" y="2743200"/>
              <a:ext cx="4476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Calibri" charset="0"/>
                </a:rPr>
                <a:t>BIH</a:t>
              </a:r>
              <a:endParaRPr lang="en-US" sz="1600" b="1">
                <a:latin typeface="Calibri" charset="0"/>
              </a:endParaRPr>
            </a:p>
          </p:txBody>
        </p:sp>
        <p:sp>
          <p:nvSpPr>
            <p:cNvPr id="24584" name="TextBox 14"/>
            <p:cNvSpPr txBox="1">
              <a:spLocks noChangeArrowheads="1"/>
            </p:cNvSpPr>
            <p:nvPr/>
          </p:nvSpPr>
          <p:spPr bwMode="auto">
            <a:xfrm>
              <a:off x="4343400" y="3810000"/>
              <a:ext cx="89058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Calibri" charset="0"/>
                </a:rPr>
                <a:t>(11) </a:t>
              </a:r>
              <a:r>
                <a:rPr lang="en-US" sz="1400" b="1">
                  <a:latin typeface="Calibri" charset="0"/>
                </a:rPr>
                <a:t>CHH</a:t>
              </a:r>
              <a:endParaRPr lang="en-US" sz="1600" b="1">
                <a:latin typeface="Calibri" charset="0"/>
              </a:endParaRPr>
            </a:p>
          </p:txBody>
        </p:sp>
        <p:sp>
          <p:nvSpPr>
            <p:cNvPr id="24585" name="TextBox 15"/>
            <p:cNvSpPr txBox="1">
              <a:spLocks noChangeArrowheads="1"/>
            </p:cNvSpPr>
            <p:nvPr/>
          </p:nvSpPr>
          <p:spPr bwMode="auto">
            <a:xfrm>
              <a:off x="4114800" y="2057400"/>
              <a:ext cx="8445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Calibri" charset="0"/>
                </a:rPr>
                <a:t>(76) </a:t>
              </a:r>
              <a:r>
                <a:rPr lang="en-US" sz="1400" b="1">
                  <a:latin typeface="Calibri" charset="0"/>
                </a:rPr>
                <a:t>DEL</a:t>
              </a:r>
              <a:endParaRPr lang="en-US" sz="1600" b="1">
                <a:latin typeface="Calibri" charset="0"/>
              </a:endParaRPr>
            </a:p>
          </p:txBody>
        </p:sp>
        <p:sp>
          <p:nvSpPr>
            <p:cNvPr id="24586" name="TextBox 16"/>
            <p:cNvSpPr txBox="1">
              <a:spLocks noChangeArrowheads="1"/>
            </p:cNvSpPr>
            <p:nvPr/>
          </p:nvSpPr>
          <p:spPr bwMode="auto">
            <a:xfrm>
              <a:off x="2362200" y="5029200"/>
              <a:ext cx="8286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 charset="0"/>
                </a:rPr>
                <a:t>(4)</a:t>
              </a:r>
              <a:r>
                <a:rPr lang="en-US" sz="1400" b="1">
                  <a:latin typeface="Calibri" charset="0"/>
                </a:rPr>
                <a:t> GOA</a:t>
              </a:r>
            </a:p>
          </p:txBody>
        </p:sp>
        <p:sp>
          <p:nvSpPr>
            <p:cNvPr id="24587" name="TextBox 17"/>
            <p:cNvSpPr txBox="1">
              <a:spLocks noChangeArrowheads="1"/>
            </p:cNvSpPr>
            <p:nvPr/>
          </p:nvSpPr>
          <p:spPr bwMode="auto">
            <a:xfrm>
              <a:off x="2667000" y="2133600"/>
              <a:ext cx="914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Calibri" charset="0"/>
                </a:rPr>
                <a:t>(9) </a:t>
              </a:r>
              <a:r>
                <a:rPr lang="en-US" sz="1400" b="1">
                  <a:latin typeface="Calibri" charset="0"/>
                </a:rPr>
                <a:t>HR</a:t>
              </a:r>
              <a:endParaRPr lang="en-US" sz="1600" b="1">
                <a:latin typeface="Calibri" charset="0"/>
              </a:endParaRPr>
            </a:p>
          </p:txBody>
        </p:sp>
        <p:sp>
          <p:nvSpPr>
            <p:cNvPr id="24588" name="TextBox 18"/>
            <p:cNvSpPr txBox="1">
              <a:spLocks noChangeArrowheads="1"/>
            </p:cNvSpPr>
            <p:nvPr/>
          </p:nvSpPr>
          <p:spPr bwMode="auto">
            <a:xfrm>
              <a:off x="3124200" y="4800600"/>
              <a:ext cx="814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 charset="0"/>
                </a:rPr>
                <a:t>(39) </a:t>
              </a:r>
              <a:r>
                <a:rPr lang="en-US" sz="1400" b="1">
                  <a:latin typeface="Calibri" charset="0"/>
                </a:rPr>
                <a:t>KR</a:t>
              </a:r>
            </a:p>
          </p:txBody>
        </p:sp>
        <p:sp>
          <p:nvSpPr>
            <p:cNvPr id="24589" name="TextBox 19"/>
            <p:cNvSpPr txBox="1">
              <a:spLocks noChangeArrowheads="1"/>
            </p:cNvSpPr>
            <p:nvPr/>
          </p:nvSpPr>
          <p:spPr bwMode="auto">
            <a:xfrm>
              <a:off x="2667000" y="5791200"/>
              <a:ext cx="8905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 charset="0"/>
                </a:rPr>
                <a:t>(70)</a:t>
              </a:r>
              <a:r>
                <a:rPr lang="en-US" sz="1400" b="1">
                  <a:latin typeface="Calibri" charset="0"/>
                </a:rPr>
                <a:t> KER</a:t>
              </a:r>
            </a:p>
          </p:txBody>
        </p:sp>
        <p:sp>
          <p:nvSpPr>
            <p:cNvPr id="24590" name="TextBox 20"/>
            <p:cNvSpPr txBox="1">
              <a:spLocks noChangeArrowheads="1"/>
            </p:cNvSpPr>
            <p:nvPr/>
          </p:nvSpPr>
          <p:spPr bwMode="auto">
            <a:xfrm>
              <a:off x="3581400" y="3505200"/>
              <a:ext cx="81438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Calibri" charset="0"/>
                </a:rPr>
                <a:t>(74)</a:t>
              </a:r>
              <a:r>
                <a:rPr lang="en-US" sz="1400" b="1">
                  <a:latin typeface="Calibri" charset="0"/>
                </a:rPr>
                <a:t> MP</a:t>
              </a:r>
            </a:p>
          </p:txBody>
        </p:sp>
        <p:sp>
          <p:nvSpPr>
            <p:cNvPr id="24591" name="TextBox 21"/>
            <p:cNvSpPr txBox="1">
              <a:spLocks noChangeArrowheads="1"/>
            </p:cNvSpPr>
            <p:nvPr/>
          </p:nvSpPr>
          <p:spPr bwMode="auto">
            <a:xfrm>
              <a:off x="2971800" y="4038600"/>
              <a:ext cx="990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 charset="0"/>
                </a:rPr>
                <a:t>(178)</a:t>
              </a:r>
              <a:r>
                <a:rPr lang="en-US" sz="1400" b="1">
                  <a:latin typeface="Calibri" charset="0"/>
                </a:rPr>
                <a:t> MH</a:t>
              </a:r>
            </a:p>
          </p:txBody>
        </p:sp>
        <p:sp>
          <p:nvSpPr>
            <p:cNvPr id="24592" name="TextBox 22"/>
            <p:cNvSpPr txBox="1">
              <a:spLocks noChangeArrowheads="1"/>
            </p:cNvSpPr>
            <p:nvPr/>
          </p:nvSpPr>
          <p:spPr bwMode="auto">
            <a:xfrm>
              <a:off x="2895600" y="2895600"/>
              <a:ext cx="7572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 charset="0"/>
                </a:rPr>
                <a:t>(4)</a:t>
              </a:r>
              <a:r>
                <a:rPr lang="en-US" sz="1400" b="1">
                  <a:latin typeface="Calibri" charset="0"/>
                </a:rPr>
                <a:t> RAJ</a:t>
              </a:r>
            </a:p>
          </p:txBody>
        </p:sp>
        <p:sp>
          <p:nvSpPr>
            <p:cNvPr id="24593" name="TextBox 23"/>
            <p:cNvSpPr txBox="1">
              <a:spLocks noChangeArrowheads="1"/>
            </p:cNvSpPr>
            <p:nvPr/>
          </p:nvSpPr>
          <p:spPr bwMode="auto">
            <a:xfrm>
              <a:off x="3657600" y="5638800"/>
              <a:ext cx="9271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 charset="0"/>
                </a:rPr>
                <a:t>(194)</a:t>
              </a:r>
              <a:r>
                <a:rPr lang="en-US" sz="1400" b="1">
                  <a:latin typeface="Calibri" charset="0"/>
                </a:rPr>
                <a:t> TN</a:t>
              </a:r>
            </a:p>
          </p:txBody>
        </p:sp>
        <p:sp>
          <p:nvSpPr>
            <p:cNvPr id="24594" name="TextBox 24"/>
            <p:cNvSpPr txBox="1">
              <a:spLocks noChangeArrowheads="1"/>
            </p:cNvSpPr>
            <p:nvPr/>
          </p:nvSpPr>
          <p:spPr bwMode="auto">
            <a:xfrm>
              <a:off x="4038600" y="2895600"/>
              <a:ext cx="8159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latin typeface="Calibri" charset="0"/>
                </a:rPr>
                <a:t>(27)</a:t>
              </a:r>
              <a:r>
                <a:rPr lang="en-US" sz="1400" b="1" dirty="0">
                  <a:latin typeface="Calibri" charset="0"/>
                </a:rPr>
                <a:t> UP</a:t>
              </a:r>
            </a:p>
          </p:txBody>
        </p:sp>
        <p:sp>
          <p:nvSpPr>
            <p:cNvPr id="24595" name="TextBox 25"/>
            <p:cNvSpPr txBox="1">
              <a:spLocks noChangeArrowheads="1"/>
            </p:cNvSpPr>
            <p:nvPr/>
          </p:nvSpPr>
          <p:spPr bwMode="auto">
            <a:xfrm>
              <a:off x="4419600" y="2362200"/>
              <a:ext cx="6778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Calibri" charset="0"/>
                </a:rPr>
                <a:t>(2) </a:t>
              </a:r>
              <a:r>
                <a:rPr lang="en-US" sz="1400" b="1">
                  <a:latin typeface="Calibri" charset="0"/>
                </a:rPr>
                <a:t>UK</a:t>
              </a:r>
              <a:endParaRPr lang="en-US" sz="1600" b="1">
                <a:latin typeface="Calibri" charset="0"/>
              </a:endParaRPr>
            </a:p>
          </p:txBody>
        </p:sp>
        <p:sp>
          <p:nvSpPr>
            <p:cNvPr id="24596" name="TextBox 26"/>
            <p:cNvSpPr txBox="1">
              <a:spLocks noChangeArrowheads="1"/>
            </p:cNvSpPr>
            <p:nvPr/>
          </p:nvSpPr>
          <p:spPr bwMode="auto">
            <a:xfrm>
              <a:off x="2514600" y="3429000"/>
              <a:ext cx="7794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 charset="0"/>
                </a:rPr>
                <a:t>(1) </a:t>
              </a:r>
              <a:r>
                <a:rPr lang="en-US" sz="1400" b="1">
                  <a:latin typeface="Calibri" charset="0"/>
                </a:rPr>
                <a:t>GUJ</a:t>
              </a:r>
              <a:endParaRPr lang="en-US" b="1">
                <a:latin typeface="Calibri" charset="0"/>
              </a:endParaRPr>
            </a:p>
          </p:txBody>
        </p:sp>
        <p:sp>
          <p:nvSpPr>
            <p:cNvPr id="24597" name="TextBox 27"/>
            <p:cNvSpPr txBox="1">
              <a:spLocks noChangeArrowheads="1"/>
            </p:cNvSpPr>
            <p:nvPr/>
          </p:nvSpPr>
          <p:spPr bwMode="auto">
            <a:xfrm>
              <a:off x="5105400" y="4267200"/>
              <a:ext cx="7350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 charset="0"/>
                </a:rPr>
                <a:t>(1) </a:t>
              </a:r>
              <a:r>
                <a:rPr lang="en-US" sz="1400" b="1">
                  <a:latin typeface="Calibri" charset="0"/>
                </a:rPr>
                <a:t>OD</a:t>
              </a:r>
              <a:endParaRPr lang="en-US" b="1">
                <a:latin typeface="Calibri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 flipV="1">
            <a:off x="1143000" y="1524000"/>
            <a:ext cx="7315200" cy="45719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CONSUMER RESPONSES COLLECTED FROM</a:t>
            </a:r>
            <a:b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ALL OVER INDIA (2012) </a:t>
            </a:r>
            <a:endParaRPr kumimoji="0" lang="en-US" sz="2350" i="0" u="none" strike="noStrike" kern="1200" cap="none" spc="0" normalizeH="0" baseline="0" noProof="0" dirty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5800" y="2133600"/>
            <a:ext cx="1828800" cy="3301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1200"/>
              </a:spcAft>
              <a:buClr>
                <a:srgbClr val="FDBE57"/>
              </a:buClr>
              <a:buFont typeface="Wingdings" pitchFamily="2" charset="2"/>
              <a:buChar char="Ø"/>
              <a:defRPr/>
            </a:pPr>
            <a:r>
              <a:rPr lang="en-US" sz="1600" b="1" dirty="0">
                <a:solidFill>
                  <a:srgbClr val="70382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North </a:t>
            </a:r>
          </a:p>
          <a:p>
            <a:pPr marL="228600" lvl="1" indent="-228600">
              <a:lnSpc>
                <a:spcPts val="2000"/>
              </a:lnSpc>
              <a:defRPr/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Delhi</a:t>
            </a:r>
            <a:endParaRPr lang="en-US" sz="1200" dirty="0">
              <a:solidFill>
                <a:srgbClr val="70382D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228600" indent="-228600">
              <a:lnSpc>
                <a:spcPts val="2000"/>
              </a:lnSpc>
              <a:defRPr/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Haryana</a:t>
            </a:r>
            <a:endParaRPr lang="en-US" sz="1200" dirty="0">
              <a:solidFill>
                <a:srgbClr val="70382D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228600" indent="-228600">
              <a:lnSpc>
                <a:spcPts val="2000"/>
              </a:lnSpc>
              <a:defRPr/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Uttar </a:t>
            </a:r>
            <a:r>
              <a:rPr lang="en-US" sz="1200" dirty="0">
                <a:solidFill>
                  <a:srgbClr val="70382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Pradesh</a:t>
            </a:r>
          </a:p>
          <a:p>
            <a:pPr marL="228600" indent="-228600">
              <a:lnSpc>
                <a:spcPts val="2000"/>
              </a:lnSpc>
              <a:defRPr/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Bihar</a:t>
            </a:r>
            <a:endParaRPr lang="en-US" sz="1200" dirty="0">
              <a:solidFill>
                <a:srgbClr val="70382D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228600" indent="-228600">
              <a:lnSpc>
                <a:spcPts val="2000"/>
              </a:lnSpc>
              <a:defRPr/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Rajasthan</a:t>
            </a:r>
            <a:endParaRPr lang="en-US" sz="1200" dirty="0">
              <a:solidFill>
                <a:srgbClr val="70382D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228600" indent="-228600">
              <a:lnSpc>
                <a:spcPts val="2000"/>
              </a:lnSpc>
              <a:defRPr/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Gujarat</a:t>
            </a:r>
            <a:endParaRPr lang="en-US" sz="1200" dirty="0">
              <a:solidFill>
                <a:srgbClr val="70382D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228600" indent="-228600">
              <a:lnSpc>
                <a:spcPts val="2000"/>
              </a:lnSpc>
              <a:defRPr/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Madhya Pradesh</a:t>
            </a:r>
          </a:p>
          <a:p>
            <a:pPr marL="228600" indent="-228600">
              <a:lnSpc>
                <a:spcPts val="2000"/>
              </a:lnSpc>
              <a:defRPr/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Chhattisgarh</a:t>
            </a:r>
          </a:p>
          <a:p>
            <a:pPr marL="228600" indent="-228600">
              <a:lnSpc>
                <a:spcPts val="2000"/>
              </a:lnSpc>
              <a:defRPr/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Maharashtra</a:t>
            </a:r>
            <a:endParaRPr lang="en-US" sz="1200" dirty="0">
              <a:solidFill>
                <a:srgbClr val="70382D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228600" indent="-228600">
              <a:lnSpc>
                <a:spcPts val="2000"/>
              </a:lnSpc>
              <a:defRPr/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</a:t>
            </a:r>
            <a:r>
              <a:rPr lang="en-US" sz="1200" dirty="0" err="1" smtClean="0">
                <a:solidFill>
                  <a:srgbClr val="70382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Odisha</a:t>
            </a:r>
            <a:endParaRPr lang="en-US" sz="1200" dirty="0">
              <a:solidFill>
                <a:srgbClr val="70382D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228600" indent="-228600">
              <a:lnSpc>
                <a:spcPts val="2000"/>
              </a:lnSpc>
              <a:defRPr/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Goa</a:t>
            </a:r>
            <a:endParaRPr lang="en-US" sz="1200" dirty="0">
              <a:solidFill>
                <a:srgbClr val="70382D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62800" y="4572000"/>
            <a:ext cx="1600200" cy="1506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1200"/>
              </a:spcAft>
              <a:buClr>
                <a:srgbClr val="FDBE57"/>
              </a:buClr>
              <a:buFont typeface="Wingdings" pitchFamily="2" charset="2"/>
              <a:buChar char="Ø"/>
              <a:defRPr/>
            </a:pP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South</a:t>
            </a:r>
            <a:endParaRPr lang="en-US" sz="1600" b="1" dirty="0">
              <a:solidFill>
                <a:srgbClr val="70382D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228600" lvl="1" indent="-228600">
              <a:lnSpc>
                <a:spcPts val="2000"/>
              </a:lnSpc>
              <a:defRPr/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Tamil Nadu</a:t>
            </a:r>
          </a:p>
          <a:p>
            <a:pPr marL="228600" lvl="1" indent="-228600">
              <a:lnSpc>
                <a:spcPts val="2000"/>
              </a:lnSpc>
              <a:defRPr/>
            </a:pPr>
            <a:r>
              <a:rPr lang="en-US" sz="1200" dirty="0">
                <a:solidFill>
                  <a:srgbClr val="70382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</a:t>
            </a:r>
            <a:r>
              <a:rPr lang="en-US" sz="1200" dirty="0" err="1" smtClean="0">
                <a:solidFill>
                  <a:srgbClr val="70382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Kerela</a:t>
            </a:r>
            <a:endParaRPr lang="en-US" sz="1200" dirty="0" smtClean="0">
              <a:solidFill>
                <a:srgbClr val="70382D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228600" lvl="1" indent="-228600">
              <a:lnSpc>
                <a:spcPts val="2000"/>
              </a:lnSpc>
              <a:defRPr/>
            </a:pPr>
            <a:r>
              <a:rPr lang="en-US" sz="1200" dirty="0">
                <a:solidFill>
                  <a:srgbClr val="70382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Karnataka</a:t>
            </a:r>
          </a:p>
          <a:p>
            <a:pPr marL="228600" lvl="1" indent="-228600">
              <a:lnSpc>
                <a:spcPts val="2000"/>
              </a:lnSpc>
              <a:defRPr/>
            </a:pPr>
            <a:r>
              <a:rPr lang="en-US" sz="1200" dirty="0">
                <a:solidFill>
                  <a:srgbClr val="70382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	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Andhra Pradesh</a:t>
            </a:r>
            <a:endParaRPr lang="en-US" sz="1200" dirty="0">
              <a:solidFill>
                <a:srgbClr val="70382D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1"/>
          <p:cNvGrpSpPr/>
          <p:nvPr/>
        </p:nvGrpSpPr>
        <p:grpSpPr>
          <a:xfrm>
            <a:off x="1059166" y="5958863"/>
            <a:ext cx="7466615" cy="289537"/>
            <a:chOff x="142844" y="6225478"/>
            <a:chExt cx="7466615" cy="289537"/>
          </a:xfrm>
        </p:grpSpPr>
        <p:sp>
          <p:nvSpPr>
            <p:cNvPr id="63" name="5-Point Star 62"/>
            <p:cNvSpPr/>
            <p:nvPr/>
          </p:nvSpPr>
          <p:spPr>
            <a:xfrm>
              <a:off x="142844" y="6238730"/>
              <a:ext cx="214314" cy="214314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1738" y="6230405"/>
              <a:ext cx="26853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   Statistically significant at 95% confidence; </a:t>
              </a:r>
              <a:endParaRPr lang="en-IN" sz="10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5-Point Star 64"/>
            <p:cNvSpPr/>
            <p:nvPr/>
          </p:nvSpPr>
          <p:spPr>
            <a:xfrm>
              <a:off x="3436854" y="6225478"/>
              <a:ext cx="214314" cy="214314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95748" y="6230405"/>
              <a:ext cx="26853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   Statistically significant at 80% confidence; </a:t>
              </a:r>
              <a:endParaRPr lang="en-IN" sz="10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695059" y="6225574"/>
              <a:ext cx="914400" cy="289441"/>
            </a:xfrm>
            <a:prstGeom prst="round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SzPct val="76000"/>
                <a:defRPr/>
              </a:pPr>
              <a:r>
                <a:rPr lang="en-US" sz="1100" b="1" dirty="0" smtClean="0">
                  <a:solidFill>
                    <a:srgbClr val="70382D"/>
                  </a:solidFill>
                  <a:latin typeface="Arial" pitchFamily="34" charset="0"/>
                  <a:ea typeface="ＭＳ Ｐゴシック" pitchFamily="31" charset="-128"/>
                  <a:cs typeface="Arial" pitchFamily="34" charset="0"/>
                </a:rPr>
                <a:t>p-value</a:t>
              </a:r>
              <a:endParaRPr lang="en-IN" sz="1100" b="1" dirty="0">
                <a:solidFill>
                  <a:srgbClr val="70382D"/>
                </a:solidFill>
                <a:latin typeface="Arial" pitchFamily="34" charset="0"/>
                <a:ea typeface="ＭＳ Ｐゴシック" pitchFamily="31" charset="-128"/>
                <a:cs typeface="Arial" pitchFamily="34" charset="0"/>
              </a:endParaRPr>
            </a:p>
          </p:txBody>
        </p:sp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331" y="1942497"/>
            <a:ext cx="3563958" cy="168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 Placeholder 7"/>
          <p:cNvSpPr txBox="1">
            <a:spLocks/>
          </p:cNvSpPr>
          <p:nvPr/>
        </p:nvSpPr>
        <p:spPr bwMode="auto">
          <a:xfrm>
            <a:off x="1127760" y="1657287"/>
            <a:ext cx="16973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" pitchFamily="-72" charset="2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70382D"/>
                </a:solidFill>
                <a:effectLst/>
                <a:uLnTx/>
                <a:uFillTx/>
                <a:latin typeface="Arial" pitchFamily="34" charset="0"/>
                <a:ea typeface="ＭＳ Ｐゴシック" pitchFamily="31" charset="-128"/>
                <a:cs typeface="Arial" pitchFamily="34" charset="0"/>
              </a:rPr>
              <a:t>Experimental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70382D"/>
              </a:solidFill>
              <a:effectLst/>
              <a:uLnTx/>
              <a:uFillTx/>
              <a:latin typeface="Arial" pitchFamily="34" charset="0"/>
              <a:ea typeface="ＭＳ Ｐゴシック" pitchFamily="31" charset="-128"/>
              <a:cs typeface="Arial" pitchFamily="34" charset="0"/>
            </a:endParaRPr>
          </a:p>
        </p:txBody>
      </p:sp>
      <p:sp>
        <p:nvSpPr>
          <p:cNvPr id="37" name="Text Placeholder 9"/>
          <p:cNvSpPr txBox="1">
            <a:spLocks/>
          </p:cNvSpPr>
          <p:nvPr/>
        </p:nvSpPr>
        <p:spPr bwMode="auto">
          <a:xfrm>
            <a:off x="2938088" y="1657287"/>
            <a:ext cx="16954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" pitchFamily="-72" charset="2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70382D"/>
                </a:solidFill>
                <a:effectLst/>
                <a:uLnTx/>
                <a:uFillTx/>
                <a:latin typeface="Arial" pitchFamily="34" charset="0"/>
                <a:ea typeface="ＭＳ Ｐゴシック" pitchFamily="31" charset="-128"/>
                <a:cs typeface="Arial" pitchFamily="34" charset="0"/>
              </a:rPr>
              <a:t>Control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70382D"/>
              </a:solidFill>
              <a:effectLst/>
              <a:uLnTx/>
              <a:uFillTx/>
              <a:latin typeface="Arial" pitchFamily="34" charset="0"/>
              <a:ea typeface="ＭＳ Ｐゴシック" pitchFamily="31" charset="-128"/>
              <a:cs typeface="Arial" pitchFamily="34" charset="0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806" y="1944915"/>
            <a:ext cx="3534255" cy="167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 Placeholder 7"/>
          <p:cNvSpPr txBox="1">
            <a:spLocks/>
          </p:cNvSpPr>
          <p:nvPr/>
        </p:nvSpPr>
        <p:spPr bwMode="auto">
          <a:xfrm>
            <a:off x="5020970" y="1657287"/>
            <a:ext cx="16973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" pitchFamily="-72" charset="2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70382D"/>
                </a:solidFill>
                <a:effectLst/>
                <a:uLnTx/>
                <a:uFillTx/>
                <a:latin typeface="Arial" pitchFamily="34" charset="0"/>
                <a:ea typeface="ＭＳ Ｐゴシック" pitchFamily="31" charset="-128"/>
                <a:cs typeface="Arial" pitchFamily="34" charset="0"/>
              </a:rPr>
              <a:t>Experimental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70382D"/>
              </a:solidFill>
              <a:effectLst/>
              <a:uLnTx/>
              <a:uFillTx/>
              <a:latin typeface="Arial" pitchFamily="34" charset="0"/>
              <a:ea typeface="ＭＳ Ｐゴシック" pitchFamily="31" charset="-128"/>
              <a:cs typeface="Arial" pitchFamily="34" charset="0"/>
            </a:endParaRPr>
          </a:p>
        </p:txBody>
      </p:sp>
      <p:sp>
        <p:nvSpPr>
          <p:cNvPr id="42" name="Text Placeholder 9"/>
          <p:cNvSpPr txBox="1">
            <a:spLocks/>
          </p:cNvSpPr>
          <p:nvPr/>
        </p:nvSpPr>
        <p:spPr bwMode="auto">
          <a:xfrm>
            <a:off x="6816058" y="1657287"/>
            <a:ext cx="16954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" pitchFamily="-72" charset="2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70382D"/>
                </a:solidFill>
                <a:effectLst/>
                <a:uLnTx/>
                <a:uFillTx/>
                <a:latin typeface="Arial" pitchFamily="34" charset="0"/>
                <a:ea typeface="ＭＳ Ｐゴシック" pitchFamily="31" charset="-128"/>
                <a:cs typeface="Arial" pitchFamily="34" charset="0"/>
              </a:rPr>
              <a:t>Control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70382D"/>
              </a:solidFill>
              <a:effectLst/>
              <a:uLnTx/>
              <a:uFillTx/>
              <a:latin typeface="Arial" pitchFamily="34" charset="0"/>
              <a:ea typeface="ＭＳ Ｐゴシック" pitchFamily="31" charset="-128"/>
              <a:cs typeface="Arial" pitchFamily="34" charset="0"/>
            </a:endParaRPr>
          </a:p>
        </p:txBody>
      </p:sp>
      <p:sp>
        <p:nvSpPr>
          <p:cNvPr id="43" name="Text Placeholder 7"/>
          <p:cNvSpPr txBox="1">
            <a:spLocks/>
          </p:cNvSpPr>
          <p:nvPr/>
        </p:nvSpPr>
        <p:spPr bwMode="auto">
          <a:xfrm rot="16200000">
            <a:off x="243442" y="2613348"/>
            <a:ext cx="14015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" pitchFamily="-72" charset="2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70382D"/>
                </a:solidFill>
                <a:effectLst/>
                <a:uLnTx/>
                <a:uFillTx/>
                <a:latin typeface="Arial" pitchFamily="34" charset="0"/>
                <a:ea typeface="ＭＳ Ｐゴシック" pitchFamily="31" charset="-128"/>
                <a:cs typeface="Arial" pitchFamily="34" charset="0"/>
              </a:rPr>
              <a:t>Exercise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70382D"/>
              </a:solidFill>
              <a:effectLst/>
              <a:uLnTx/>
              <a:uFillTx/>
              <a:latin typeface="Arial" pitchFamily="34" charset="0"/>
              <a:ea typeface="ＭＳ Ｐゴシック" pitchFamily="31" charset="-128"/>
              <a:cs typeface="Arial" pitchFamily="34" charset="0"/>
            </a:endParaRPr>
          </a:p>
        </p:txBody>
      </p:sp>
      <p:sp>
        <p:nvSpPr>
          <p:cNvPr id="46" name="Text Placeholder 7"/>
          <p:cNvSpPr txBox="1">
            <a:spLocks/>
          </p:cNvSpPr>
          <p:nvPr/>
        </p:nvSpPr>
        <p:spPr bwMode="auto">
          <a:xfrm rot="16200000">
            <a:off x="3883315" y="2638927"/>
            <a:ext cx="198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" pitchFamily="-72" charset="2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70382D"/>
                </a:solidFill>
                <a:effectLst/>
                <a:uLnTx/>
                <a:uFillTx/>
                <a:latin typeface="Arial" pitchFamily="34" charset="0"/>
                <a:ea typeface="ＭＳ Ｐゴシック" pitchFamily="31" charset="-128"/>
                <a:cs typeface="Arial" pitchFamily="34" charset="0"/>
              </a:rPr>
              <a:t>Avoiding fatty/fried food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70382D"/>
              </a:solidFill>
              <a:effectLst/>
              <a:uLnTx/>
              <a:uFillTx/>
              <a:latin typeface="Arial" pitchFamily="34" charset="0"/>
              <a:ea typeface="ＭＳ Ｐゴシック" pitchFamily="31" charset="-128"/>
              <a:cs typeface="Arial" pitchFamily="34" charset="0"/>
            </a:endParaRPr>
          </a:p>
        </p:txBody>
      </p:sp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3176" y="3989695"/>
            <a:ext cx="3565130" cy="170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 Placeholder 7"/>
          <p:cNvSpPr txBox="1">
            <a:spLocks/>
          </p:cNvSpPr>
          <p:nvPr/>
        </p:nvSpPr>
        <p:spPr bwMode="auto">
          <a:xfrm rot="16200000">
            <a:off x="352304" y="4696709"/>
            <a:ext cx="11577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" pitchFamily="-72" charset="2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70382D"/>
                </a:solidFill>
                <a:effectLst/>
                <a:uLnTx/>
                <a:uFillTx/>
                <a:latin typeface="Arial" pitchFamily="34" charset="0"/>
                <a:ea typeface="ＭＳ Ｐゴシック" pitchFamily="31" charset="-128"/>
                <a:cs typeface="Arial" pitchFamily="34" charset="0"/>
              </a:rPr>
              <a:t>Eating</a:t>
            </a:r>
            <a:r>
              <a:rPr kumimoji="0" lang="en-US" sz="1200" i="0" u="none" strike="noStrike" kern="1200" cap="none" spc="0" normalizeH="0" noProof="0" dirty="0" smtClean="0">
                <a:ln>
                  <a:noFill/>
                </a:ln>
                <a:solidFill>
                  <a:srgbClr val="70382D"/>
                </a:solidFill>
                <a:effectLst/>
                <a:uLnTx/>
                <a:uFillTx/>
                <a:latin typeface="Arial" pitchFamily="34" charset="0"/>
                <a:ea typeface="ＭＳ Ｐゴシック" pitchFamily="31" charset="-128"/>
                <a:cs typeface="Arial" pitchFamily="34" charset="0"/>
              </a:rPr>
              <a:t> fruits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70382D"/>
              </a:solidFill>
              <a:effectLst/>
              <a:uLnTx/>
              <a:uFillTx/>
              <a:latin typeface="Arial" pitchFamily="34" charset="0"/>
              <a:ea typeface="ＭＳ Ｐゴシック" pitchFamily="31" charset="-128"/>
              <a:cs typeface="Arial" pitchFamily="34" charset="0"/>
            </a:endParaRPr>
          </a:p>
        </p:txBody>
      </p:sp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3781" y="3989695"/>
            <a:ext cx="3565130" cy="169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Text Placeholder 7"/>
          <p:cNvSpPr txBox="1">
            <a:spLocks/>
          </p:cNvSpPr>
          <p:nvPr/>
        </p:nvSpPr>
        <p:spPr bwMode="auto">
          <a:xfrm rot="16200000">
            <a:off x="4046265" y="4689075"/>
            <a:ext cx="15843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" pitchFamily="-72" charset="2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70382D"/>
                </a:solidFill>
                <a:effectLst/>
                <a:uLnTx/>
                <a:uFillTx/>
                <a:latin typeface="Arial" pitchFamily="34" charset="0"/>
                <a:ea typeface="ＭＳ Ｐゴシック" pitchFamily="31" charset="-128"/>
                <a:cs typeface="Arial" pitchFamily="34" charset="0"/>
              </a:rPr>
              <a:t>Eating vegetables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70382D"/>
              </a:solidFill>
              <a:effectLst/>
              <a:uLnTx/>
              <a:uFillTx/>
              <a:latin typeface="Arial" pitchFamily="34" charset="0"/>
              <a:ea typeface="ＭＳ Ｐゴシック" pitchFamily="31" charset="-128"/>
              <a:cs typeface="Arial" pitchFamily="34" charset="0"/>
            </a:endParaRPr>
          </a:p>
        </p:txBody>
      </p:sp>
      <p:sp>
        <p:nvSpPr>
          <p:cNvPr id="68" name="5-Point Star 67"/>
          <p:cNvSpPr/>
          <p:nvPr/>
        </p:nvSpPr>
        <p:spPr>
          <a:xfrm>
            <a:off x="2573388" y="2134608"/>
            <a:ext cx="182806" cy="182806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9" name="Rounded Rectangle 68"/>
          <p:cNvSpPr/>
          <p:nvPr/>
        </p:nvSpPr>
        <p:spPr>
          <a:xfrm>
            <a:off x="1676400" y="2051066"/>
            <a:ext cx="533400" cy="272415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76000"/>
              <a:defRPr/>
            </a:pPr>
            <a:r>
              <a:rPr lang="en-US" sz="1000" b="1" dirty="0" smtClean="0">
                <a:solidFill>
                  <a:srgbClr val="70382D"/>
                </a:solidFill>
                <a:latin typeface="Arial" pitchFamily="34" charset="0"/>
                <a:ea typeface="ＭＳ Ｐゴシック" pitchFamily="31" charset="-128"/>
                <a:cs typeface="Arial" pitchFamily="34" charset="0"/>
              </a:rPr>
              <a:t>0.001</a:t>
            </a:r>
            <a:endParaRPr lang="en-IN" sz="1000" b="1" dirty="0">
              <a:solidFill>
                <a:srgbClr val="70382D"/>
              </a:solidFill>
              <a:latin typeface="Arial" pitchFamily="34" charset="0"/>
              <a:ea typeface="ＭＳ Ｐゴシック" pitchFamily="31" charset="-128"/>
              <a:cs typeface="Arial" pitchFamily="34" charset="0"/>
            </a:endParaRPr>
          </a:p>
        </p:txBody>
      </p:sp>
      <p:sp>
        <p:nvSpPr>
          <p:cNvPr id="70" name="5-Point Star 69"/>
          <p:cNvSpPr/>
          <p:nvPr/>
        </p:nvSpPr>
        <p:spPr>
          <a:xfrm>
            <a:off x="6473256" y="2134608"/>
            <a:ext cx="182806" cy="182806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5-Point Star 71"/>
          <p:cNvSpPr/>
          <p:nvPr/>
        </p:nvSpPr>
        <p:spPr>
          <a:xfrm>
            <a:off x="2573388" y="4416243"/>
            <a:ext cx="182806" cy="182806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5-Point Star 74"/>
          <p:cNvSpPr/>
          <p:nvPr/>
        </p:nvSpPr>
        <p:spPr>
          <a:xfrm>
            <a:off x="6439345" y="4355308"/>
            <a:ext cx="182806" cy="182806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KEY EFFECTIVENESS DATA</a:t>
            </a:r>
            <a:endParaRPr lang="en-US" sz="2400" dirty="0" smtClean="0">
              <a:solidFill>
                <a:srgbClr val="E51937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593080" y="2051066"/>
            <a:ext cx="533400" cy="272415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76000"/>
              <a:defRPr/>
            </a:pPr>
            <a:r>
              <a:rPr lang="en-US" sz="1000" b="1" dirty="0" smtClean="0">
                <a:solidFill>
                  <a:srgbClr val="70382D"/>
                </a:solidFill>
                <a:latin typeface="Arial" pitchFamily="34" charset="0"/>
                <a:ea typeface="ＭＳ Ｐゴシック" pitchFamily="31" charset="-128"/>
                <a:cs typeface="Arial" pitchFamily="34" charset="0"/>
              </a:rPr>
              <a:t>0.000</a:t>
            </a:r>
            <a:endParaRPr lang="en-IN" sz="1000" b="1" dirty="0">
              <a:solidFill>
                <a:srgbClr val="70382D"/>
              </a:solidFill>
              <a:latin typeface="Arial" pitchFamily="34" charset="0"/>
              <a:ea typeface="ＭＳ Ｐゴシック" pitchFamily="31" charset="-128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676400" y="4305237"/>
            <a:ext cx="533400" cy="272415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76000"/>
              <a:defRPr/>
            </a:pPr>
            <a:r>
              <a:rPr lang="en-US" sz="1000" b="1" dirty="0" smtClean="0">
                <a:solidFill>
                  <a:srgbClr val="70382D"/>
                </a:solidFill>
                <a:latin typeface="Arial" pitchFamily="34" charset="0"/>
                <a:ea typeface="ＭＳ Ｐゴシック" pitchFamily="31" charset="-128"/>
                <a:cs typeface="Arial" pitchFamily="34" charset="0"/>
              </a:rPr>
              <a:t>0.000</a:t>
            </a:r>
            <a:endParaRPr lang="en-IN" sz="1000" b="1" dirty="0">
              <a:solidFill>
                <a:srgbClr val="70382D"/>
              </a:solidFill>
              <a:latin typeface="Arial" pitchFamily="34" charset="0"/>
              <a:ea typeface="ＭＳ Ｐゴシック" pitchFamily="31" charset="-128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581650" y="4305237"/>
            <a:ext cx="533400" cy="272415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76000"/>
              <a:defRPr/>
            </a:pPr>
            <a:r>
              <a:rPr lang="en-US" sz="1000" b="1" dirty="0" smtClean="0">
                <a:solidFill>
                  <a:srgbClr val="70382D"/>
                </a:solidFill>
                <a:latin typeface="Arial" pitchFamily="34" charset="0"/>
                <a:ea typeface="ＭＳ Ｐゴシック" pitchFamily="31" charset="-128"/>
                <a:cs typeface="Arial" pitchFamily="34" charset="0"/>
              </a:rPr>
              <a:t>0.15</a:t>
            </a:r>
            <a:endParaRPr lang="en-IN" sz="1000" b="1" dirty="0">
              <a:solidFill>
                <a:srgbClr val="70382D"/>
              </a:solidFill>
              <a:latin typeface="Arial" pitchFamily="34" charset="0"/>
              <a:ea typeface="ＭＳ Ｐゴシック" pitchFamily="31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24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/>
          <p:cNvSpPr txBox="1">
            <a:spLocks/>
          </p:cNvSpPr>
          <p:nvPr/>
        </p:nvSpPr>
        <p:spPr>
          <a:xfrm>
            <a:off x="1030706" y="304800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CONSIDERABLE IMPACT </a:t>
            </a:r>
          </a:p>
          <a:p>
            <a:pPr lvl="0">
              <a:spcBef>
                <a:spcPct val="0"/>
              </a:spcBef>
            </a:pPr>
            <a:r>
              <a:rPr lang="en-US" sz="2400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15% SHOW MULTIPLE HEALTHY BEHAVIORS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43000" y="1741710"/>
            <a:ext cx="3566160" cy="485274"/>
          </a:xfrm>
          <a:prstGeom prst="rect">
            <a:avLst/>
          </a:prstGeom>
          <a:solidFill>
            <a:srgbClr val="E5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 (N=611)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92842" y="1741710"/>
            <a:ext cx="3566160" cy="485274"/>
          </a:xfrm>
          <a:prstGeom prst="rect">
            <a:avLst/>
          </a:prstGeom>
          <a:solidFill>
            <a:srgbClr val="E5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 (N=611)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43000" y="2240545"/>
            <a:ext cx="7315200" cy="336884"/>
          </a:xfrm>
          <a:prstGeom prst="rect">
            <a:avLst/>
          </a:prstGeom>
          <a:solidFill>
            <a:srgbClr val="703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Respondents who exercise regularly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43000" y="2589460"/>
            <a:ext cx="3566160" cy="336884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306 (50%)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92842" y="2589460"/>
            <a:ext cx="3566160" cy="336884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366 (60%)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43000" y="3259218"/>
            <a:ext cx="7315200" cy="336884"/>
          </a:xfrm>
          <a:prstGeom prst="rect">
            <a:avLst/>
          </a:prstGeom>
          <a:solidFill>
            <a:srgbClr val="703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Respondents who consistently avoided fatty/fried food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43000" y="3608133"/>
            <a:ext cx="3566160" cy="336884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218 (36%)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892842" y="3608133"/>
            <a:ext cx="3566160" cy="336884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310 (51%)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43000" y="4277892"/>
            <a:ext cx="7315200" cy="336884"/>
          </a:xfrm>
          <a:prstGeom prst="rect">
            <a:avLst/>
          </a:prstGeom>
          <a:solidFill>
            <a:srgbClr val="703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Respondents who ate 2-3 servings of fruits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43000" y="4626807"/>
            <a:ext cx="3566160" cy="336884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84 (11%)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92842" y="4626807"/>
            <a:ext cx="3566160" cy="336884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181 (30%)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43000" y="5296566"/>
            <a:ext cx="7315200" cy="336884"/>
          </a:xfrm>
          <a:prstGeom prst="rect">
            <a:avLst/>
          </a:prstGeom>
          <a:solidFill>
            <a:srgbClr val="703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Respondents who ate 2-3 servings of vegetables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43000" y="5645481"/>
            <a:ext cx="3566160" cy="336884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62 (10%)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92842" y="5645481"/>
            <a:ext cx="3566160" cy="336884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153 (25%)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>
            <a:off x="0" y="6477000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Caveat: </a:t>
            </a:r>
            <a:r>
              <a:rPr lang="en-US" sz="10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Only positive behavior was scored for. It includes –</a:t>
            </a:r>
            <a:r>
              <a:rPr lang="en-US" sz="1000" i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10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-&gt;+</a:t>
            </a:r>
            <a:r>
              <a:rPr lang="en-US" sz="1000" i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10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; +</a:t>
            </a:r>
            <a:r>
              <a:rPr lang="en-US" sz="1000" i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10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-&gt;+</a:t>
            </a:r>
            <a:r>
              <a:rPr lang="en-US" sz="1000" i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10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; +</a:t>
            </a:r>
            <a:r>
              <a:rPr lang="en-US" sz="1000" i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10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-&gt;-</a:t>
            </a:r>
            <a:r>
              <a:rPr lang="en-US" sz="1000" i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ve</a:t>
            </a:r>
            <a:endParaRPr lang="en-US" sz="1000" i="1" dirty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4619625" y="2589211"/>
            <a:ext cx="357188" cy="609600"/>
          </a:xfrm>
          <a:prstGeom prst="downArrow">
            <a:avLst>
              <a:gd name="adj1" fmla="val 50000"/>
              <a:gd name="adj2" fmla="val 76666"/>
            </a:avLst>
          </a:prstGeom>
          <a:solidFill>
            <a:srgbClr val="E5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4619625" y="3606796"/>
            <a:ext cx="357188" cy="609600"/>
          </a:xfrm>
          <a:prstGeom prst="downArrow">
            <a:avLst>
              <a:gd name="adj1" fmla="val 50000"/>
              <a:gd name="adj2" fmla="val 78000"/>
            </a:avLst>
          </a:prstGeom>
          <a:solidFill>
            <a:srgbClr val="E5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4619625" y="4627559"/>
            <a:ext cx="357188" cy="609600"/>
          </a:xfrm>
          <a:prstGeom prst="downArrow">
            <a:avLst>
              <a:gd name="adj1" fmla="val 50000"/>
              <a:gd name="adj2" fmla="val 76666"/>
            </a:avLst>
          </a:prstGeom>
          <a:solidFill>
            <a:srgbClr val="E5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089400" y="5645481"/>
            <a:ext cx="1447800" cy="336884"/>
          </a:xfrm>
          <a:prstGeom prst="rect">
            <a:avLst/>
          </a:prstGeom>
          <a:solidFill>
            <a:srgbClr val="E5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15% Impact</a:t>
            </a:r>
          </a:p>
        </p:txBody>
      </p:sp>
      <p:cxnSp>
        <p:nvCxnSpPr>
          <p:cNvPr id="37" name="Elbow Connector 36"/>
          <p:cNvCxnSpPr/>
          <p:nvPr/>
        </p:nvCxnSpPr>
        <p:spPr>
          <a:xfrm rot="16200000" flipH="1">
            <a:off x="4801001" y="4194881"/>
            <a:ext cx="1588" cy="3749842"/>
          </a:xfrm>
          <a:prstGeom prst="bentConnector3">
            <a:avLst>
              <a:gd name="adj1" fmla="val 12795974"/>
            </a:avLst>
          </a:prstGeom>
          <a:ln w="6350">
            <a:solidFill>
              <a:srgbClr val="70382D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43000" y="1308818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sz="1600" b="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Experimental</a:t>
            </a:r>
            <a:endParaRPr lang="en-IN" sz="1600" b="0" dirty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18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LITTLE OR NO CHANGE SEEN IN CONTROLS</a:t>
            </a:r>
            <a:endParaRPr lang="en-US" sz="2400" dirty="0" smtClean="0">
              <a:solidFill>
                <a:srgbClr val="E51937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1741710"/>
            <a:ext cx="3566160" cy="485274"/>
          </a:xfrm>
          <a:prstGeom prst="rect">
            <a:avLst/>
          </a:prstGeom>
          <a:solidFill>
            <a:srgbClr val="E5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 (N=632)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92842" y="1741710"/>
            <a:ext cx="3566160" cy="485274"/>
          </a:xfrm>
          <a:prstGeom prst="rect">
            <a:avLst/>
          </a:prstGeom>
          <a:solidFill>
            <a:srgbClr val="E5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 (N=632)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000" y="2240545"/>
            <a:ext cx="7315200" cy="336884"/>
          </a:xfrm>
          <a:prstGeom prst="rect">
            <a:avLst/>
          </a:prstGeom>
          <a:solidFill>
            <a:srgbClr val="703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Respondents who exercise regularly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43000" y="2589460"/>
            <a:ext cx="3566160" cy="336884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400 (63%)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92842" y="2589460"/>
            <a:ext cx="3566160" cy="336884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383 (61%)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0" y="3259218"/>
            <a:ext cx="7315200" cy="336884"/>
          </a:xfrm>
          <a:prstGeom prst="rect">
            <a:avLst/>
          </a:prstGeom>
          <a:solidFill>
            <a:srgbClr val="703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Respondents who consistently avoided fatty/fried food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43000" y="3608133"/>
            <a:ext cx="3566160" cy="336884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311 (49%)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92842" y="3608133"/>
            <a:ext cx="3566160" cy="336884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296 (47%)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43000" y="4277892"/>
            <a:ext cx="7315200" cy="336884"/>
          </a:xfrm>
          <a:prstGeom prst="rect">
            <a:avLst/>
          </a:prstGeom>
          <a:solidFill>
            <a:srgbClr val="703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Respondents who ate 2-3 servings of fruits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43000" y="4626807"/>
            <a:ext cx="3566160" cy="336884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103 (16%)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92842" y="4626807"/>
            <a:ext cx="3566160" cy="336884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106 (17%)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43000" y="5296566"/>
            <a:ext cx="7315200" cy="336884"/>
          </a:xfrm>
          <a:prstGeom prst="rect">
            <a:avLst/>
          </a:prstGeom>
          <a:solidFill>
            <a:srgbClr val="703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Respondents who ate 2-3 servings of vegetables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43000" y="5645481"/>
            <a:ext cx="3566160" cy="336884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64 (10%)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92842" y="5645481"/>
            <a:ext cx="3566160" cy="336884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72 (11%)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0" y="6477000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Caveat: </a:t>
            </a:r>
            <a:r>
              <a:rPr lang="en-US" sz="10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Only positive behavior was scored for. It includes –</a:t>
            </a:r>
            <a:r>
              <a:rPr lang="en-US" sz="1000" i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10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-&gt;+</a:t>
            </a:r>
            <a:r>
              <a:rPr lang="en-US" sz="1000" i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10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; +</a:t>
            </a:r>
            <a:r>
              <a:rPr lang="en-US" sz="1000" i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10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-&gt;+</a:t>
            </a:r>
            <a:r>
              <a:rPr lang="en-US" sz="1000" i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10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; +</a:t>
            </a:r>
            <a:r>
              <a:rPr lang="en-US" sz="1000" i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10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-&gt;-</a:t>
            </a:r>
            <a:r>
              <a:rPr lang="en-US" sz="1000" i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ve</a:t>
            </a:r>
            <a:endParaRPr lang="en-US" sz="1000" i="1" dirty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4619625" y="2589211"/>
            <a:ext cx="357188" cy="609600"/>
          </a:xfrm>
          <a:prstGeom prst="downArrow">
            <a:avLst>
              <a:gd name="adj1" fmla="val 50000"/>
              <a:gd name="adj2" fmla="val 76666"/>
            </a:avLst>
          </a:prstGeom>
          <a:solidFill>
            <a:srgbClr val="E5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4619625" y="3606796"/>
            <a:ext cx="357188" cy="609600"/>
          </a:xfrm>
          <a:prstGeom prst="downArrow">
            <a:avLst>
              <a:gd name="adj1" fmla="val 50000"/>
              <a:gd name="adj2" fmla="val 78000"/>
            </a:avLst>
          </a:prstGeom>
          <a:solidFill>
            <a:srgbClr val="E5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4619625" y="4627559"/>
            <a:ext cx="357188" cy="609600"/>
          </a:xfrm>
          <a:prstGeom prst="downArrow">
            <a:avLst>
              <a:gd name="adj1" fmla="val 50000"/>
              <a:gd name="adj2" fmla="val 76666"/>
            </a:avLst>
          </a:prstGeom>
          <a:solidFill>
            <a:srgbClr val="E5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089400" y="5645481"/>
            <a:ext cx="1447800" cy="336884"/>
          </a:xfrm>
          <a:prstGeom prst="rect">
            <a:avLst/>
          </a:prstGeom>
          <a:solidFill>
            <a:srgbClr val="E5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Change</a:t>
            </a:r>
          </a:p>
        </p:txBody>
      </p:sp>
      <p:cxnSp>
        <p:nvCxnSpPr>
          <p:cNvPr id="43" name="Elbow Connector 42"/>
          <p:cNvCxnSpPr/>
          <p:nvPr/>
        </p:nvCxnSpPr>
        <p:spPr>
          <a:xfrm rot="16200000" flipH="1">
            <a:off x="4801001" y="4194881"/>
            <a:ext cx="1588" cy="3749842"/>
          </a:xfrm>
          <a:prstGeom prst="bentConnector3">
            <a:avLst>
              <a:gd name="adj1" fmla="val 12795974"/>
            </a:avLst>
          </a:prstGeom>
          <a:ln w="6350">
            <a:solidFill>
              <a:srgbClr val="70382D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143000" y="1308818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sz="1600" b="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Control</a:t>
            </a:r>
            <a:endParaRPr lang="en-IN" sz="1600" b="0" dirty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08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876800"/>
            <a:ext cx="7792452" cy="1563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655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70382D"/>
                </a:solidFill>
                <a:latin typeface="Aril"/>
              </a:rPr>
              <a:t>Recognition</a:t>
            </a:r>
          </a:p>
          <a:p>
            <a:pPr marL="336550" indent="-336550">
              <a:lnSpc>
                <a:spcPts val="2200"/>
              </a:lnSpc>
            </a:pPr>
            <a:r>
              <a:rPr lang="en-US" sz="1400" dirty="0" smtClean="0">
                <a:solidFill>
                  <a:srgbClr val="70382D"/>
                </a:solidFill>
                <a:latin typeface="Aril"/>
              </a:rPr>
              <a:t>	- Finalist for 2014 </a:t>
            </a:r>
            <a:r>
              <a:rPr lang="en-US" sz="1400" dirty="0" err="1" smtClean="0">
                <a:solidFill>
                  <a:srgbClr val="70382D"/>
                </a:solidFill>
                <a:latin typeface="Aril"/>
              </a:rPr>
              <a:t>Drucker</a:t>
            </a:r>
            <a:r>
              <a:rPr lang="en-US" sz="1400" dirty="0" smtClean="0">
                <a:solidFill>
                  <a:srgbClr val="70382D"/>
                </a:solidFill>
                <a:latin typeface="Aril"/>
              </a:rPr>
              <a:t> Award  </a:t>
            </a:r>
          </a:p>
          <a:p>
            <a:pPr marL="336550" indent="-336550">
              <a:lnSpc>
                <a:spcPts val="2200"/>
              </a:lnSpc>
            </a:pPr>
            <a:r>
              <a:rPr lang="en-US" sz="1400" dirty="0" smtClean="0">
                <a:solidFill>
                  <a:srgbClr val="70382D"/>
                </a:solidFill>
                <a:latin typeface="Aril"/>
              </a:rPr>
              <a:t>	- Won 2013 </a:t>
            </a:r>
            <a:r>
              <a:rPr lang="en-US" sz="1400" dirty="0" err="1" smtClean="0">
                <a:solidFill>
                  <a:srgbClr val="70382D"/>
                </a:solidFill>
                <a:latin typeface="Aril"/>
              </a:rPr>
              <a:t>mBillionth</a:t>
            </a:r>
            <a:r>
              <a:rPr lang="en-US" sz="1400" dirty="0" smtClean="0">
                <a:solidFill>
                  <a:srgbClr val="70382D"/>
                </a:solidFill>
                <a:latin typeface="Aril"/>
              </a:rPr>
              <a:t> Award</a:t>
            </a:r>
          </a:p>
          <a:p>
            <a:pPr marL="336550" indent="-336550">
              <a:lnSpc>
                <a:spcPts val="2200"/>
              </a:lnSpc>
            </a:pPr>
            <a:r>
              <a:rPr lang="en-US" sz="1400" dirty="0" smtClean="0">
                <a:solidFill>
                  <a:srgbClr val="70382D"/>
                </a:solidFill>
                <a:latin typeface="Aril"/>
              </a:rPr>
              <a:t>	- Finalist 2013 Vodafone Mobile4Good   </a:t>
            </a:r>
          </a:p>
          <a:p>
            <a:pPr marL="336550" indent="-336550">
              <a:lnSpc>
                <a:spcPts val="2200"/>
              </a:lnSpc>
            </a:pPr>
            <a:r>
              <a:rPr lang="en-US" sz="1400" dirty="0" smtClean="0">
                <a:solidFill>
                  <a:srgbClr val="70382D"/>
                </a:solidFill>
                <a:latin typeface="Aril"/>
              </a:rPr>
              <a:t>	- Finalist 2012 </a:t>
            </a:r>
            <a:r>
              <a:rPr lang="en-US" sz="1400" dirty="0" err="1" smtClean="0">
                <a:solidFill>
                  <a:srgbClr val="70382D"/>
                </a:solidFill>
                <a:latin typeface="Aril"/>
              </a:rPr>
              <a:t>Meffys</a:t>
            </a:r>
            <a:r>
              <a:rPr lang="en-US" sz="1400" dirty="0" smtClean="0">
                <a:solidFill>
                  <a:srgbClr val="70382D"/>
                </a:solidFill>
                <a:latin typeface="Aril"/>
              </a:rPr>
              <a:t>   </a:t>
            </a:r>
          </a:p>
        </p:txBody>
      </p:sp>
      <p:pic>
        <p:nvPicPr>
          <p:cNvPr id="6" name="Picture 5" descr="Screen Shot 2013-11-04 at 8.54.50 PM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752600"/>
            <a:ext cx="4806950" cy="29279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V="1">
            <a:off x="1143000" y="1524000"/>
            <a:ext cx="7315200" cy="45719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030706" y="649704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35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VIDEO SHOWN AT PLENARY SESSION </a:t>
            </a:r>
          </a:p>
          <a:p>
            <a:pPr lvl="0">
              <a:spcBef>
                <a:spcPct val="0"/>
              </a:spcBef>
            </a:pPr>
            <a:r>
              <a:rPr lang="en-US" sz="235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CGI ANNUAL MEETING SEP 2013</a:t>
            </a:r>
            <a:endParaRPr kumimoji="0" lang="en-US" sz="2350" i="0" u="none" strike="noStrike" kern="1200" cap="none" spc="0" normalizeH="0" baseline="0" noProof="0" dirty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mHealth2.0 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62000" y="1371600"/>
            <a:ext cx="7848600" cy="464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mDiabetes</a:t>
            </a:r>
            <a:r>
              <a:rPr lang="en-US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mHealth1.0 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Population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-level program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effective, scalable 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Estimated to have helped 150,000 Indians lead healthier lives (2012-2013)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  <a:buFont typeface="Wingdings" pitchFamily="2" charset="2"/>
              <a:buChar char="Ø"/>
            </a:pPr>
            <a:endParaRPr lang="en-US" dirty="0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Expand to </a:t>
            </a:r>
            <a:r>
              <a:rPr lang="en-US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mHealth2.0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Sponsored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CIGNA 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Foundation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heart 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disease/stroke, kidney disease awareness + prevention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Effectiveness in 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Randomized Control Trial 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in Healthy Workplaces 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Measure Behavior Change + Blood/Urine biochemical 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markers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Build </a:t>
            </a: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diabetes prevention mobile ‘app’ targeting Indians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	- </a:t>
            </a:r>
            <a:r>
              <a:rPr lang="en-US" sz="16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mDiabetes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, mHealth2.0, </a:t>
            </a:r>
            <a:r>
              <a:rPr lang="en-US" sz="16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mCessation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(for smoking cessation)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	- 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Nutritional guide to Indian foods, food /activity tracker,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60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	- 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Indian 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Diabetes Risk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Score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MyThali</a:t>
            </a:r>
            <a:endParaRPr lang="en-US" sz="1600" dirty="0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1600" dirty="0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  <a:buFont typeface="Wingdings" pitchFamily="2" charset="2"/>
              <a:buChar char="Ø"/>
            </a:pPr>
            <a:endParaRPr lang="en-US" dirty="0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27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err="1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MyThali</a:t>
            </a: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 – </a:t>
            </a:r>
            <a:r>
              <a:rPr lang="en-US" sz="2400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EMPOWERING WOMEN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73768" y="1676400"/>
            <a:ext cx="8165432" cy="464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Phase I  </a:t>
            </a:r>
          </a:p>
          <a:p>
            <a:pPr marL="336550" lvl="0" indent="-336550">
              <a:lnSpc>
                <a:spcPts val="2200"/>
              </a:lnSpc>
              <a:spcAft>
                <a:spcPts val="1800"/>
              </a:spcAft>
              <a:buClr>
                <a:srgbClr val="FDBE57"/>
              </a:buClr>
            </a:pP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 Develop </a:t>
            </a:r>
            <a:r>
              <a:rPr lang="en-US" sz="16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MyThali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– new nutritional icon for India with input of global experts 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Phase II 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Mass produce educational flyers + plastic prototypes that bring to life a </a:t>
            </a:r>
            <a:b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balanced meal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Distribute to school children with partners like </a:t>
            </a:r>
            <a:r>
              <a:rPr lang="en-US" sz="16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Hriday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Agastya,etc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Promote to women to empower them to steer their families towards healthy living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Distribute to Healthy Workplace employees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Get flyers inserted into healthy food packages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Distribute to consumers at retail outlets and malls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Engage media, seek celebrity endorsement</a:t>
            </a:r>
          </a:p>
          <a:p>
            <a:pPr marL="336550" lvl="0" indent="-336550">
              <a:lnSpc>
                <a:spcPts val="2200"/>
              </a:lnSpc>
              <a:spcAft>
                <a:spcPts val="600"/>
              </a:spcAft>
              <a:buClr>
                <a:srgbClr val="FDBE57"/>
              </a:buClr>
            </a:pP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Work with chefs to promote </a:t>
            </a:r>
            <a:r>
              <a:rPr lang="en-US" sz="16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MyThali</a:t>
            </a: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and healthy meals.  Promote videos. </a:t>
            </a:r>
            <a:b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Integrate with mobile ‘app’.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359568"/>
            <a:ext cx="7315200" cy="645695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73768" y="2394284"/>
            <a:ext cx="7848600" cy="41308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6550" indent="-33655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WHO: a healthy diet, exercise and avoiding tobacco can prevent</a:t>
            </a:r>
          </a:p>
          <a:p>
            <a:pPr marL="336550" indent="-33655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FDBE57"/>
              </a:buClr>
              <a:buNone/>
            </a:pPr>
            <a:r>
              <a:rPr lang="en-US" sz="1800" b="1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- 80% of premature heart disease, </a:t>
            </a:r>
          </a:p>
          <a:p>
            <a:pPr marL="336550" indent="-33655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FDBE57"/>
              </a:buClr>
              <a:buNone/>
            </a:pPr>
            <a:r>
              <a:rPr lang="en-US" sz="18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- 80% type II diabetes and </a:t>
            </a:r>
          </a:p>
          <a:p>
            <a:pPr marL="336550" indent="-33655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>
                <a:srgbClr val="FDBE57"/>
              </a:buClr>
              <a:buNone/>
            </a:pPr>
            <a:r>
              <a:rPr lang="en-US" sz="18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- 40% of cancers</a:t>
            </a:r>
          </a:p>
          <a:p>
            <a:pPr marL="336550" indent="-33655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Landmark Clinical Trial - Diabetes Prevention Program (DPP) </a:t>
            </a:r>
          </a:p>
          <a:p>
            <a:pPr marL="336550" indent="-33655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FDBE57"/>
              </a:buClr>
              <a:buNone/>
            </a:pPr>
            <a:r>
              <a:rPr lang="en-US" sz="1800" b="1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- 30 min physical activity/ day + low-fat diet reduced chance of getting   </a:t>
            </a:r>
            <a:br>
              <a:rPr lang="en-US" sz="18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diabetes by 58%, </a:t>
            </a:r>
            <a:r>
              <a:rPr lang="en-US" sz="18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i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Metformin</a:t>
            </a:r>
            <a:r>
              <a:rPr lang="en-US" sz="18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: 31%)</a:t>
            </a:r>
          </a:p>
          <a:p>
            <a:pPr marL="336550" indent="-33655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FDBE57"/>
              </a:buClr>
              <a:buNone/>
            </a:pPr>
            <a:r>
              <a:rPr lang="en-US" sz="18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- 3,234 high-risk adults in the US. </a:t>
            </a:r>
            <a:r>
              <a:rPr lang="en-US" sz="18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(NEJM, Feb 7 2002)</a:t>
            </a:r>
          </a:p>
          <a:p>
            <a:pPr marL="336550" indent="-33655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>
                <a:srgbClr val="FDBE57"/>
              </a:buClr>
              <a:buNone/>
            </a:pPr>
            <a:r>
              <a:rPr lang="en-US" sz="1800" i="1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8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8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diabetes prevention with lifestyle changes sustained 10 yrs</a:t>
            </a:r>
            <a:br>
              <a:rPr lang="en-US" sz="18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The Lancet (2009)</a:t>
            </a:r>
          </a:p>
          <a:p>
            <a:pPr marL="336550" indent="-33655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>
                <a:srgbClr val="FDBE57"/>
              </a:buClr>
              <a:buNone/>
            </a:pPr>
            <a:endParaRPr lang="en-US" sz="1800" dirty="0" err="1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300" b="1" dirty="0" smtClean="0">
                <a:solidFill>
                  <a:srgbClr val="E51937"/>
                </a:solidFill>
                <a:latin typeface="Arial" pitchFamily="34" charset="0"/>
                <a:cs typeface="Arial" pitchFamily="34" charset="0"/>
              </a:rPr>
              <a:t>STRONG SCIENTIFIC RATIONALE FOR OUR WORK </a:t>
            </a:r>
            <a:endParaRPr lang="en-US" sz="2300" b="1" dirty="0">
              <a:solidFill>
                <a:srgbClr val="E519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479884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550" indent="-33655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>
                <a:srgbClr val="FDBE57"/>
              </a:buClr>
              <a:buNone/>
            </a:pPr>
            <a:r>
              <a:rPr lang="en-US" dirty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Compelling Clinical Proof Exists that NCDs Can Be Prevented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NEXT STEPS</a:t>
            </a:r>
            <a:endParaRPr lang="en-US" sz="2400" dirty="0" smtClean="0">
              <a:solidFill>
                <a:srgbClr val="E51937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73768" y="1981200"/>
            <a:ext cx="8165432" cy="464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6550" lvl="0" indent="-336550">
              <a:lnSpc>
                <a:spcPts val="2200"/>
              </a:lnSpc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Help 1 million people lead healthy lives over 10 years (by 2019)</a:t>
            </a:r>
          </a:p>
          <a:p>
            <a:pPr marL="336550" lvl="0" indent="-336550">
              <a:lnSpc>
                <a:spcPts val="2200"/>
              </a:lnSpc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Build a sustainable business model in India </a:t>
            </a:r>
          </a:p>
          <a:p>
            <a:pPr marL="336550" lvl="0" indent="-336550">
              <a:lnSpc>
                <a:spcPts val="2200"/>
              </a:lnSpc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Build chronic disease prevention model for developing world</a:t>
            </a:r>
          </a:p>
          <a:p>
            <a:pPr marL="336550" lvl="0" indent="-336550">
              <a:lnSpc>
                <a:spcPts val="2200"/>
              </a:lnSpc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Expand to other geographies with world authorities</a:t>
            </a:r>
            <a:endParaRPr lang="en-US" sz="1600" dirty="0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27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THE AROGYA WORLD FAMILY</a:t>
            </a:r>
            <a:endParaRPr lang="en-US" sz="2400" dirty="0" smtClean="0">
              <a:solidFill>
                <a:srgbClr val="E51937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717310" y="1371600"/>
            <a:ext cx="8426690" cy="579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6550" lvl="0" indent="-336550">
              <a:lnSpc>
                <a:spcPts val="2200"/>
              </a:lnSpc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6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Arogya</a:t>
            </a: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World Board (US)</a:t>
            </a:r>
          </a:p>
          <a:p>
            <a:pPr marL="336550" lvl="0" indent="-336550">
              <a:lnSpc>
                <a:spcPts val="2200"/>
              </a:lnSpc>
              <a:buClr>
                <a:srgbClr val="FDBE57"/>
              </a:buClr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Nalini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Saligram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Founder &amp; CEO  •  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Dr. Pamela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Yih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Treasurer, Owner Pamela Y-F </a:t>
            </a:r>
            <a:r>
              <a:rPr lang="en-US" sz="12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Yih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Inc. </a:t>
            </a:r>
          </a:p>
          <a:p>
            <a:pPr marL="336550" lvl="0" indent="-336550">
              <a:lnSpc>
                <a:spcPts val="2200"/>
              </a:lnSpc>
              <a:buClr>
                <a:srgbClr val="FDBE57"/>
              </a:buClr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Kathryn Graves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Head of Development, Emory </a:t>
            </a:r>
            <a:r>
              <a:rPr lang="en-US" sz="12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Univ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Rollins School of Public Health</a:t>
            </a:r>
          </a:p>
          <a:p>
            <a:pPr marL="336550" lvl="0" indent="-336550">
              <a:lnSpc>
                <a:spcPts val="2200"/>
              </a:lnSpc>
              <a:buClr>
                <a:srgbClr val="FDBE57"/>
              </a:buClr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Neelum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Aggarwal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Rush University Medical Center  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•  Dr.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Seema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Bhatia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Internist</a:t>
            </a:r>
          </a:p>
          <a:p>
            <a:pPr marL="336550" lvl="0" indent="-336550">
              <a:lnSpc>
                <a:spcPts val="2200"/>
              </a:lnSpc>
              <a:spcAft>
                <a:spcPts val="1500"/>
              </a:spcAft>
              <a:buClr>
                <a:srgbClr val="FDBE57"/>
              </a:buClr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Deepa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Prahalad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Business strategist  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• 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Parminder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Batra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Attorney, Entrepreneur</a:t>
            </a:r>
            <a:endParaRPr lang="en-US" sz="1600" dirty="0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  <a:p>
            <a:pPr marL="336550" lvl="0" indent="-336550">
              <a:lnSpc>
                <a:spcPts val="2200"/>
              </a:lnSpc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6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Arogya</a:t>
            </a: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World India Trust Board (India)</a:t>
            </a:r>
          </a:p>
          <a:p>
            <a:pPr marL="336550" lvl="0" indent="-336550">
              <a:lnSpc>
                <a:spcPts val="2200"/>
              </a:lnSpc>
              <a:buClr>
                <a:srgbClr val="FDBE57"/>
              </a:buClr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Mr. BS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Ramaswamy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Chairman of the Board of Trustees  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•  Dr.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Nalini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Saligram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Founder Trustee </a:t>
            </a:r>
          </a:p>
          <a:p>
            <a:pPr marL="336550" lvl="0" indent="-336550">
              <a:lnSpc>
                <a:spcPts val="2200"/>
              </a:lnSpc>
              <a:spcAft>
                <a:spcPts val="1500"/>
              </a:spcAft>
              <a:buClr>
                <a:srgbClr val="FDBE57"/>
              </a:buClr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Susheela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Venkataraman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Chief Technology Officer, Asian Development Bank </a:t>
            </a:r>
            <a:b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Arun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Gowda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Dir., </a:t>
            </a:r>
            <a:r>
              <a:rPr lang="en-US" sz="12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Phamax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AG, Market Access Consulting  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• 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Ujwal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Thakkar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Former Head of </a:t>
            </a:r>
            <a:r>
              <a:rPr lang="en-US" sz="12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Pratham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  <a:p>
            <a:pPr marL="336550" lvl="0" indent="-336550">
              <a:lnSpc>
                <a:spcPts val="2200"/>
              </a:lnSpc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Consultants/Staff</a:t>
            </a:r>
          </a:p>
          <a:p>
            <a:pPr marL="336550" lvl="0" indent="-336550">
              <a:lnSpc>
                <a:spcPts val="2200"/>
              </a:lnSpc>
              <a:buClr>
                <a:srgbClr val="FDBE57"/>
              </a:buClr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Shyamala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Sami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Finance India  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•  Dr.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Sandhya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Ramalingam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Program Evaluation, India</a:t>
            </a:r>
          </a:p>
          <a:p>
            <a:pPr marL="336550" lvl="0" indent="-336550">
              <a:lnSpc>
                <a:spcPts val="2200"/>
              </a:lnSpc>
              <a:buClr>
                <a:srgbClr val="FDBE57"/>
              </a:buClr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Geeta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Bharadwaj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Healthy Workplaces, India  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• 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Bala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Aryan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Business Development, India</a:t>
            </a:r>
          </a:p>
          <a:p>
            <a:pPr marL="336550" lvl="0" indent="-336550">
              <a:lnSpc>
                <a:spcPts val="2200"/>
              </a:lnSpc>
              <a:buClr>
                <a:srgbClr val="FDBE57"/>
              </a:buClr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Nandini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Ganesh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Administrative Services, India  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•  Karen Love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Administrative Services, US </a:t>
            </a:r>
          </a:p>
          <a:p>
            <a:pPr marL="336550" lvl="0" indent="-336550">
              <a:lnSpc>
                <a:spcPts val="2200"/>
              </a:lnSpc>
              <a:spcAft>
                <a:spcPts val="1200"/>
              </a:spcAft>
              <a:buClr>
                <a:srgbClr val="FDBE57"/>
              </a:buClr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Carrie Hutchison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Digital and Social Media, US  •  </a:t>
            </a:r>
            <a:r>
              <a:rPr lang="en-US" sz="12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mHealth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Business, India (TBD)</a:t>
            </a:r>
            <a:endParaRPr lang="en-US" sz="1600" dirty="0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  <a:p>
            <a:pPr marL="336550" lvl="0" indent="-336550">
              <a:lnSpc>
                <a:spcPts val="2200"/>
              </a:lnSpc>
              <a:spcAft>
                <a:spcPts val="2400"/>
              </a:spcAft>
              <a:buClr>
                <a:srgbClr val="FDBE57"/>
              </a:buClr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Accountants - 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Robert Small &amp; Associates –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Philadelphia  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• 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Nityanand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&amp; Company –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Bangalore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990600" y="6477000"/>
            <a:ext cx="8153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b="1" i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Arogya</a:t>
            </a:r>
            <a:r>
              <a:rPr lang="en-US" sz="1000" b="1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World</a:t>
            </a:r>
            <a:r>
              <a:rPr lang="en-US" sz="10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is a 501(c)3 organization in the U.S. </a:t>
            </a:r>
            <a:r>
              <a:rPr lang="en-US" sz="1000" b="1" i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Arogya</a:t>
            </a:r>
            <a:r>
              <a:rPr lang="en-US" sz="1000" b="1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World India Trust </a:t>
            </a:r>
            <a:r>
              <a:rPr lang="en-US" sz="1000" i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is 80G cleared in India.</a:t>
            </a:r>
            <a:endParaRPr lang="en-US" sz="1000" i="1" dirty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609600" y="609600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     AROGYA INFLUENCER NETWORK</a:t>
            </a:r>
            <a:endParaRPr lang="en-US" sz="2400" dirty="0" smtClean="0">
              <a:solidFill>
                <a:srgbClr val="E51937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09600" y="1219200"/>
            <a:ext cx="8839200" cy="52977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6550" lvl="0" indent="-336550">
              <a:lnSpc>
                <a:spcPts val="2200"/>
              </a:lnSpc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Senior Advisors </a:t>
            </a:r>
          </a:p>
          <a:p>
            <a:pPr marL="336550" lvl="0" indent="-336550">
              <a:lnSpc>
                <a:spcPts val="2200"/>
              </a:lnSpc>
              <a:buClr>
                <a:srgbClr val="FDBE57"/>
              </a:buClr>
            </a:pP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Mr. Raj Dave –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CEO, </a:t>
            </a:r>
            <a:r>
              <a:rPr lang="en-US" sz="12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HealthArc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•  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Meryle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Melnicoff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Former Board Member, </a:t>
            </a:r>
            <a:r>
              <a:rPr lang="en-US" sz="12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Arogya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World</a:t>
            </a:r>
          </a:p>
          <a:p>
            <a:pPr marL="336550" lvl="0" indent="-336550">
              <a:lnSpc>
                <a:spcPts val="2200"/>
              </a:lnSpc>
              <a:buClr>
                <a:srgbClr val="FDBE57"/>
              </a:buClr>
            </a:pPr>
            <a:endParaRPr lang="en-US" sz="1200" b="1" dirty="0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  <a:p>
            <a:pPr marL="336550" lvl="0" indent="-336550">
              <a:lnSpc>
                <a:spcPts val="2200"/>
              </a:lnSpc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Behavior Change Task Force </a:t>
            </a:r>
            <a:b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solidFill>
                  <a:srgbClr val="E51937"/>
                </a:solidFill>
                <a:latin typeface="Arial" pitchFamily="34" charset="0"/>
                <a:cs typeface="Arial" pitchFamily="34" charset="0"/>
              </a:rPr>
              <a:t>US: 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Dr. Fran Kaufman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Medtronic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•  Dr.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Linelle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Blais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Emory University</a:t>
            </a:r>
          </a:p>
          <a:p>
            <a:pPr marL="336550" lvl="0" indent="-336550">
              <a:lnSpc>
                <a:spcPts val="2200"/>
              </a:lnSpc>
              <a:buClr>
                <a:srgbClr val="FDBE57"/>
              </a:buClr>
            </a:pP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rgbClr val="E51937"/>
                </a:solidFill>
                <a:latin typeface="Arial" pitchFamily="34" charset="0"/>
                <a:cs typeface="Arial" pitchFamily="34" charset="0"/>
              </a:rPr>
              <a:t>UK: 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Ms. Zoe Hellman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Weight Watchers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36550" lvl="0" indent="-336550">
              <a:lnSpc>
                <a:spcPts val="2200"/>
              </a:lnSpc>
              <a:buClr>
                <a:srgbClr val="FDBE57"/>
              </a:buClr>
            </a:pP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rgbClr val="E51937"/>
                </a:solidFill>
                <a:latin typeface="Arial" pitchFamily="34" charset="0"/>
                <a:cs typeface="Arial" pitchFamily="34" charset="0"/>
              </a:rPr>
              <a:t>India: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Dr.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Ranjani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Harish  •  Dr.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Mohans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Diabetes </a:t>
            </a:r>
            <a:r>
              <a:rPr lang="en-US" sz="12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Specialities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Centre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•  Dr. Monika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Arora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Hriday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-Shan</a:t>
            </a:r>
            <a:b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Mr.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Sukanti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Ghosh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APCO Worldwide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•  Dr.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Kanav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Kahol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PHFI</a:t>
            </a:r>
          </a:p>
          <a:p>
            <a:pPr marL="336550" lvl="0" indent="-336550">
              <a:lnSpc>
                <a:spcPts val="2200"/>
              </a:lnSpc>
              <a:buClr>
                <a:srgbClr val="FDBE57"/>
              </a:buClr>
            </a:pPr>
            <a:endParaRPr lang="en-US" sz="1200" b="1" dirty="0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  <a:p>
            <a:pPr marL="336550" lvl="0" indent="-336550">
              <a:lnSpc>
                <a:spcPts val="2200"/>
              </a:lnSpc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Indo-US Scientific Steering Committee</a:t>
            </a:r>
            <a:b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solidFill>
                  <a:srgbClr val="E51937"/>
                </a:solidFill>
                <a:latin typeface="Arial" pitchFamily="34" charset="0"/>
                <a:cs typeface="Arial" pitchFamily="34" charset="0"/>
              </a:rPr>
              <a:t>India: 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K.Srinath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Reddy –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Public Health Foundation of India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•  Dr. V. Mohan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Madras Diabetes Research </a:t>
            </a:r>
          </a:p>
          <a:p>
            <a:pPr marL="336550" lvl="0" indent="-336550">
              <a:lnSpc>
                <a:spcPts val="2200"/>
              </a:lnSpc>
              <a:buClr>
                <a:srgbClr val="FDBE57"/>
              </a:buClr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Foundation  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Dr. Ashok K. Das - </a:t>
            </a:r>
            <a:r>
              <a:rPr lang="en-US" sz="12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Addnl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Dir Gen Health Services   •  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Prabhakaran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Centre for Chronic Disease </a:t>
            </a:r>
          </a:p>
          <a:p>
            <a:pPr marL="336550" lvl="0" indent="-336550">
              <a:lnSpc>
                <a:spcPts val="2200"/>
              </a:lnSpc>
              <a:buClr>
                <a:srgbClr val="FDBE57"/>
              </a:buClr>
            </a:pP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Control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- Dr. Nikhil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Tandon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All India Inst. of Medical Sciences  •  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Prasanna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Kumar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Bangalore Diabetes Hospital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36550" lvl="0" indent="-336550">
              <a:lnSpc>
                <a:spcPts val="2200"/>
              </a:lnSpc>
              <a:buClr>
                <a:srgbClr val="FDBE57"/>
              </a:buClr>
            </a:pP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srgbClr val="E51937"/>
                </a:solidFill>
                <a:latin typeface="Arial" pitchFamily="34" charset="0"/>
                <a:cs typeface="Arial" pitchFamily="34" charset="0"/>
              </a:rPr>
              <a:t>US: 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Dr. K.M.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Venkat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Narayan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Emory University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•  Dr. Francine Kaufman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Medtronic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 • Dr.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Sethu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Reddy,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Joslin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Diabetes Center, Harvard   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•  Dr. Om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Ganda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Joslin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Diabetes Center, Harvard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• Dr. Bonnie Spring –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Northwestern </a:t>
            </a:r>
          </a:p>
          <a:p>
            <a:pPr marL="336550" lvl="0" indent="-336550">
              <a:lnSpc>
                <a:spcPts val="2200"/>
              </a:lnSpc>
              <a:buClr>
                <a:srgbClr val="FDBE57"/>
              </a:buClr>
            </a:pPr>
            <a:endParaRPr lang="en-US" sz="1200" dirty="0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  <a:p>
            <a:pPr marL="336550" lvl="0" indent="-336550">
              <a:lnSpc>
                <a:spcPts val="2200"/>
              </a:lnSpc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Advisors </a:t>
            </a:r>
          </a:p>
          <a:p>
            <a:pPr marL="336550" lvl="0" indent="-336550">
              <a:lnSpc>
                <a:spcPts val="2200"/>
              </a:lnSpc>
              <a:buClr>
                <a:srgbClr val="FDBE57"/>
              </a:buClr>
            </a:pP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	Dr. A.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Ramachandran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India Diabetes Research Foundation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•  C.V.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Madhukar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Omidyar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Arun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Chockalingam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University of Toronto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•  Dr. David C.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U’Prichard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Druid Consulting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36550" lvl="0" indent="-336550">
              <a:lnSpc>
                <a:spcPts val="2200"/>
              </a:lnSpc>
              <a:buClr>
                <a:srgbClr val="FDBE57"/>
              </a:buClr>
            </a:pPr>
            <a:endParaRPr lang="en-US" sz="1200" dirty="0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OUR SOLUTION – </a:t>
            </a:r>
            <a:r>
              <a:rPr lang="en-US" sz="2400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GLOBAL AND LOCAL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43000" y="1644316"/>
            <a:ext cx="7315200" cy="1524000"/>
            <a:chOff x="1143000" y="1676400"/>
            <a:chExt cx="7315200" cy="1524000"/>
          </a:xfrm>
        </p:grpSpPr>
        <p:sp>
          <p:nvSpPr>
            <p:cNvPr id="14" name="Rectangle 13"/>
            <p:cNvSpPr/>
            <p:nvPr/>
          </p:nvSpPr>
          <p:spPr>
            <a:xfrm>
              <a:off x="1143000" y="1676400"/>
              <a:ext cx="7315200" cy="1524000"/>
            </a:xfrm>
            <a:prstGeom prst="rect">
              <a:avLst/>
            </a:prstGeom>
            <a:solidFill>
              <a:srgbClr val="FDBE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4368" y="1845712"/>
              <a:ext cx="6553200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3838" indent="-223838">
                <a:spcAft>
                  <a:spcPts val="1200"/>
                </a:spcAft>
                <a:buFont typeface="Wingdings 3" charset="2"/>
                <a:buNone/>
              </a:pPr>
              <a:r>
                <a:rPr lang="en-US" b="1" dirty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b="1" dirty="0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Engage Leaders, Rally The World, Change Policy </a:t>
              </a:r>
              <a:endPara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endParaRPr>
            </a:p>
            <a:p>
              <a:pPr marL="223838" lvl="1" indent="-223838">
                <a:spcAft>
                  <a:spcPts val="300"/>
                </a:spcAft>
                <a:buClr>
                  <a:srgbClr val="70382D"/>
                </a:buClr>
                <a:buSzPct val="80000"/>
                <a:buFont typeface="Wingdings" pitchFamily="2" charset="2"/>
                <a:buChar char="Ø"/>
              </a:pPr>
              <a:r>
                <a:rPr lang="en-US" sz="1200" dirty="0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Engage with Member States: 10,000 Women NCD Impact Global Survey</a:t>
              </a:r>
            </a:p>
            <a:p>
              <a:pPr marL="223838" lvl="1" indent="-223838">
                <a:spcAft>
                  <a:spcPts val="300"/>
                </a:spcAft>
                <a:buClr>
                  <a:srgbClr val="70382D"/>
                </a:buClr>
                <a:buSzPct val="80000"/>
                <a:buFont typeface="Wingdings" pitchFamily="2" charset="2"/>
                <a:buChar char="Ø"/>
              </a:pPr>
              <a:r>
                <a:rPr lang="en-US" sz="1200" dirty="0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Mobilize world &amp; business leaders, policy makers and the general public on prevention </a:t>
              </a:r>
            </a:p>
            <a:p>
              <a:pPr marL="223838" lvl="1" indent="-223838">
                <a:buClr>
                  <a:srgbClr val="70382D"/>
                </a:buClr>
                <a:buSzPct val="80000"/>
                <a:buFont typeface="Wingdings" pitchFamily="2" charset="2"/>
                <a:buChar char="Ø"/>
              </a:pPr>
              <a:r>
                <a:rPr lang="en-US" sz="1200" dirty="0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Op-</a:t>
              </a:r>
              <a:r>
                <a:rPr lang="en-US" sz="1200" dirty="0" err="1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eds</a:t>
              </a:r>
              <a:r>
                <a:rPr lang="en-US" sz="1200" dirty="0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, blogs, social media, case studies     </a:t>
              </a:r>
              <a:endParaRPr lang="en-US" sz="12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43000" y="4692316"/>
            <a:ext cx="7315200" cy="1724526"/>
            <a:chOff x="1143000" y="1676400"/>
            <a:chExt cx="7315200" cy="1724526"/>
          </a:xfrm>
        </p:grpSpPr>
        <p:sp>
          <p:nvSpPr>
            <p:cNvPr id="17" name="Rectangle 16"/>
            <p:cNvSpPr/>
            <p:nvPr/>
          </p:nvSpPr>
          <p:spPr>
            <a:xfrm>
              <a:off x="1143000" y="1676400"/>
              <a:ext cx="7315200" cy="1724526"/>
            </a:xfrm>
            <a:prstGeom prst="rect">
              <a:avLst/>
            </a:prstGeom>
            <a:solidFill>
              <a:srgbClr val="FDBE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64368" y="1845712"/>
              <a:ext cx="6553200" cy="1377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3838" indent="-223838">
                <a:spcAft>
                  <a:spcPts val="1200"/>
                </a:spcAft>
                <a:buFont typeface="Wingdings 3" charset="2"/>
                <a:buNone/>
              </a:pPr>
              <a:r>
                <a:rPr lang="en-US" b="1" dirty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b="1" dirty="0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On the Ground Prevention Programs </a:t>
              </a:r>
              <a:endParaRPr lang="en-US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endParaRPr>
            </a:p>
            <a:p>
              <a:pPr marL="223838" lvl="1" indent="-223838">
                <a:spcAft>
                  <a:spcPts val="300"/>
                </a:spcAft>
                <a:buClr>
                  <a:srgbClr val="70382D"/>
                </a:buClr>
                <a:buSzPct val="80000"/>
                <a:buFont typeface="Wingdings" pitchFamily="2" charset="2"/>
                <a:buChar char="Ø"/>
              </a:pPr>
              <a:r>
                <a:rPr lang="en-US" sz="1200" dirty="0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Multipronged approach in India - schools, workplaces and </a:t>
              </a:r>
              <a:r>
                <a:rPr lang="en-US" sz="1200" dirty="0" err="1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mHealth</a:t>
              </a:r>
              <a:r>
                <a:rPr lang="en-US" sz="1200" dirty="0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 marL="223838" lvl="1" indent="-223838">
                <a:spcAft>
                  <a:spcPts val="300"/>
                </a:spcAft>
                <a:buClr>
                  <a:srgbClr val="70382D"/>
                </a:buClr>
                <a:buSzPct val="80000"/>
                <a:buFont typeface="Wingdings" pitchFamily="2" charset="2"/>
                <a:buChar char="Ø"/>
              </a:pPr>
              <a:r>
                <a:rPr lang="en-US" sz="1200" dirty="0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Engage the individual.  Bring about behavior change known to prevent diabetes </a:t>
              </a:r>
            </a:p>
            <a:p>
              <a:pPr marL="223838" lvl="1" indent="-223838">
                <a:spcAft>
                  <a:spcPts val="300"/>
                </a:spcAft>
                <a:buClr>
                  <a:srgbClr val="70382D"/>
                </a:buClr>
                <a:buSzPct val="80000"/>
                <a:buFont typeface="Wingdings" pitchFamily="2" charset="2"/>
                <a:buChar char="Ø"/>
              </a:pPr>
              <a:r>
                <a:rPr lang="en-US" sz="1200" dirty="0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Measurable, scalable impact.</a:t>
              </a:r>
            </a:p>
            <a:p>
              <a:pPr marL="223838" lvl="1" indent="-223838">
                <a:spcAft>
                  <a:spcPts val="300"/>
                </a:spcAft>
                <a:buClr>
                  <a:srgbClr val="70382D"/>
                </a:buClr>
                <a:buSzPct val="80000"/>
                <a:buFont typeface="Wingdings" pitchFamily="2" charset="2"/>
                <a:buChar char="Ø"/>
              </a:pPr>
              <a:r>
                <a:rPr lang="en-US" sz="1200" dirty="0" smtClean="0">
                  <a:solidFill>
                    <a:srgbClr val="70382D"/>
                  </a:solidFill>
                  <a:latin typeface="Arial" pitchFamily="34" charset="0"/>
                  <a:cs typeface="Arial" pitchFamily="34" charset="0"/>
                </a:rPr>
                <a:t>Chronic Disease Prevention Model for the Developing World </a:t>
              </a:r>
              <a:endParaRPr lang="en-US" sz="1200" dirty="0">
                <a:solidFill>
                  <a:srgbClr val="70382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1388" y="3203742"/>
            <a:ext cx="2181225" cy="14478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2" name="Plus 21"/>
          <p:cNvSpPr/>
          <p:nvPr/>
        </p:nvSpPr>
        <p:spPr>
          <a:xfrm>
            <a:off x="2628900" y="3701716"/>
            <a:ext cx="533400" cy="533400"/>
          </a:xfrm>
          <a:prstGeom prst="mathPlus">
            <a:avLst/>
          </a:prstGeom>
          <a:solidFill>
            <a:srgbClr val="E5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5981700" y="3701716"/>
            <a:ext cx="533400" cy="533400"/>
          </a:xfrm>
          <a:prstGeom prst="mathPlus">
            <a:avLst/>
          </a:prstGeom>
          <a:solidFill>
            <a:srgbClr val="E5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73768" y="2044564"/>
            <a:ext cx="7848600" cy="28322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6550" indent="-33655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Focus on NCD education and prevention </a:t>
            </a:r>
          </a:p>
          <a:p>
            <a:pPr marL="336550" indent="-33655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Create compelling, science-based, scalable programs </a:t>
            </a:r>
          </a:p>
          <a:p>
            <a:pPr marL="336550" indent="-33655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Monitor impact on a continuous basis</a:t>
            </a:r>
          </a:p>
          <a:p>
            <a:pPr marL="336550" indent="-33655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>
                <a:srgbClr val="FDBE57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Partner with others to yield effective solutions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cs typeface="Arial" pitchFamily="34" charset="0"/>
              </a:rPr>
              <a:t>AROGYA WORLD PHILOSOPHY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cs typeface="Arial" pitchFamily="34" charset="0"/>
              </a:rPr>
              <a:t>OUR PARTNERS AND SPONSORS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83491" y="1520449"/>
            <a:ext cx="1451430" cy="688544"/>
          </a:xfrm>
          <a:prstGeom prst="roundRect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9" name="Picture 3" descr="CMM-2011-Larg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267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Emory-RSPH_~1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667000"/>
            <a:ext cx="1389886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5" cstate="print"/>
          <a:srcRect l="8257" t="17744" r="6422" b="24187"/>
          <a:stretch>
            <a:fillRect/>
          </a:stretch>
        </p:blipFill>
        <p:spPr bwMode="auto">
          <a:xfrm>
            <a:off x="1447800" y="2286000"/>
            <a:ext cx="820571" cy="34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 descr="JNJ_logo_red_on_wht_020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3352800"/>
            <a:ext cx="1384300" cy="26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2" descr="aetna_teal_rgb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352800"/>
            <a:ext cx="533400" cy="17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 descr="Biocon_logo29.jpg"/>
          <p:cNvPicPr>
            <a:picLocks noChangeAspect="1"/>
          </p:cNvPicPr>
          <p:nvPr/>
        </p:nvPicPr>
        <p:blipFill>
          <a:blip r:embed="rId8"/>
          <a:srcRect t="14262" b="10698"/>
          <a:stretch>
            <a:fillRect/>
          </a:stretch>
        </p:blipFill>
        <p:spPr bwMode="auto">
          <a:xfrm>
            <a:off x="990600" y="3733800"/>
            <a:ext cx="861060" cy="44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4" descr="Colourlog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3733800"/>
            <a:ext cx="428625" cy="39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990600" y="5562600"/>
            <a:ext cx="1555158" cy="4992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ts val="1600"/>
              </a:lnSpc>
              <a:spcBef>
                <a:spcPct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mHealth2.0 </a:t>
            </a:r>
          </a:p>
          <a:p>
            <a:pPr lvl="0" algn="ctr" defTabSz="622300">
              <a:lnSpc>
                <a:spcPts val="16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CIGNA Foundation</a:t>
            </a:r>
            <a:endParaRPr lang="en-US" sz="1200" b="1" dirty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424807" y="1627562"/>
            <a:ext cx="2061593" cy="1420438"/>
          </a:xfrm>
          <a:prstGeom prst="roundRect">
            <a:avLst>
              <a:gd name="adj" fmla="val 0"/>
            </a:avLst>
          </a:prstGeom>
          <a:blipFill rotWithShape="1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1676400"/>
            <a:ext cx="2209800" cy="7493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29000" y="3086100"/>
            <a:ext cx="2038350" cy="85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2300">
              <a:lnSpc>
                <a:spcPts val="16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Schools</a:t>
            </a:r>
          </a:p>
          <a:p>
            <a:pPr lvl="0" algn="ctr" defTabSz="4445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ea typeface="ＭＳ Ｐゴシック"/>
                <a:cs typeface="Arial" pitchFamily="34" charset="0"/>
              </a:rPr>
              <a:t>HRIDAY-SHAN, Merck,</a:t>
            </a:r>
            <a:br>
              <a:rPr lang="en-US" sz="1200" b="1" dirty="0" smtClean="0">
                <a:solidFill>
                  <a:srgbClr val="70382D"/>
                </a:solidFill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ea typeface="ＭＳ Ｐゴシック"/>
                <a:cs typeface="Arial" pitchFamily="34" charset="0"/>
              </a:rPr>
              <a:t>MSD-India,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ea typeface="ＭＳ Ｐゴシック"/>
                <a:cs typeface="Arial" pitchFamily="34" charset="0"/>
              </a:rPr>
              <a:t>Agastya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ea typeface="ＭＳ Ｐゴシック"/>
                <a:cs typeface="Arial" pitchFamily="34" charset="0"/>
              </a:rPr>
              <a:t> Foundation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733800" y="3757649"/>
            <a:ext cx="1426190" cy="1871626"/>
          </a:xfrm>
          <a:prstGeom prst="roundRect">
            <a:avLst/>
          </a:prstGeom>
          <a:blipFill rotWithShape="1"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Rectangle 32"/>
          <p:cNvSpPr/>
          <p:nvPr/>
        </p:nvSpPr>
        <p:spPr>
          <a:xfrm>
            <a:off x="3124200" y="5534025"/>
            <a:ext cx="2667000" cy="875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45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ea typeface="ＭＳ Ｐゴシック"/>
                <a:cs typeface="Arial" pitchFamily="34" charset="0"/>
              </a:rPr>
              <a:t>Other Partners</a:t>
            </a:r>
          </a:p>
          <a:p>
            <a:pPr lvl="0" algn="ctr" defTabSz="4445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70382D"/>
                </a:solidFill>
                <a:latin typeface="Arial" pitchFamily="34" charset="0"/>
                <a:ea typeface="ＭＳ Ｐゴシック"/>
                <a:cs typeface="Arial" pitchFamily="34" charset="0"/>
              </a:rPr>
              <a:t>Duane Morris, </a:t>
            </a:r>
            <a:r>
              <a:rPr lang="en-US" sz="1000" dirty="0" err="1" smtClean="0">
                <a:solidFill>
                  <a:srgbClr val="70382D"/>
                </a:solidFill>
                <a:latin typeface="Arial" pitchFamily="34" charset="0"/>
                <a:ea typeface="ＭＳ Ｐゴシック"/>
                <a:cs typeface="Arial" pitchFamily="34" charset="0"/>
              </a:rPr>
              <a:t>Ujjala</a:t>
            </a:r>
            <a:r>
              <a:rPr lang="en-US" sz="1000" dirty="0" smtClean="0">
                <a:solidFill>
                  <a:srgbClr val="70382D"/>
                </a:solidFill>
                <a:latin typeface="Arial" pitchFamily="34" charset="0"/>
                <a:ea typeface="ＭＳ Ｐゴシック"/>
                <a:cs typeface="Arial" pitchFamily="34" charset="0"/>
              </a:rPr>
              <a:t> Foundation, NCD Roundtable, Women &amp; NCDs Task Force, Madras Diabetes Research Foundation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48400" y="2514600"/>
            <a:ext cx="2514600" cy="57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ts val="16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Healthy Workplace</a:t>
            </a:r>
          </a:p>
          <a:p>
            <a:pPr lvl="0" algn="ctr" defTabSz="4445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ea typeface="ＭＳ Ｐゴシック"/>
                <a:cs typeface="Arial" pitchFamily="34" charset="0"/>
              </a:rPr>
              <a:t>PHFI, Aon,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ea typeface="ＭＳ Ｐゴシック"/>
                <a:cs typeface="Arial" pitchFamily="34" charset="0"/>
              </a:rPr>
              <a:t>NationWide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ea typeface="ＭＳ Ｐゴシック"/>
                <a:cs typeface="Arial" pitchFamily="34" charset="0"/>
              </a:rPr>
              <a:t>,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ea typeface="ＭＳ Ｐゴシック"/>
                <a:cs typeface="Arial" pitchFamily="34" charset="0"/>
              </a:rPr>
              <a:t>iTiffin</a:t>
            </a:r>
            <a:endParaRPr lang="en-US" sz="1200" b="1" dirty="0" smtClean="0">
              <a:solidFill>
                <a:srgbClr val="70382D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8400" y="3276600"/>
            <a:ext cx="2180753" cy="15240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096000" y="4800600"/>
            <a:ext cx="2667000" cy="909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4500">
              <a:lnSpc>
                <a:spcPts val="16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ea typeface="ＭＳ Ｐゴシック"/>
                <a:cs typeface="Arial" pitchFamily="34" charset="0"/>
              </a:rPr>
              <a:t>Novartis, Partnership to Fight Chronic Disease, American Cancer Society, UNICEF, </a:t>
            </a:r>
            <a:r>
              <a:rPr lang="en-US" sz="1200" b="1" dirty="0" err="1" smtClean="0">
                <a:solidFill>
                  <a:srgbClr val="70382D"/>
                </a:solidFill>
                <a:latin typeface="Arial" pitchFamily="34" charset="0"/>
                <a:ea typeface="ＭＳ Ｐゴシック"/>
                <a:cs typeface="Arial" pitchFamily="34" charset="0"/>
              </a:rPr>
              <a:t>Abt</a:t>
            </a:r>
            <a:r>
              <a:rPr lang="en-US" sz="1200" b="1" dirty="0" smtClean="0">
                <a:solidFill>
                  <a:srgbClr val="70382D"/>
                </a:solidFill>
                <a:latin typeface="Arial" pitchFamily="34" charset="0"/>
                <a:ea typeface="ＭＳ Ｐゴシック"/>
                <a:cs typeface="Arial" pitchFamily="34" charset="0"/>
              </a:rPr>
              <a:t> SRBI, Jana, PSI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000" y="5791200"/>
            <a:ext cx="2209800" cy="74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030706" y="601578"/>
            <a:ext cx="8113294" cy="685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400" b="1" dirty="0" smtClean="0">
                <a:solidFill>
                  <a:srgbClr val="E51937"/>
                </a:solidFill>
                <a:latin typeface="Arial" pitchFamily="34" charset="0"/>
                <a:ea typeface="+mj-ea"/>
                <a:cs typeface="Arial" pitchFamily="34" charset="0"/>
              </a:rPr>
              <a:t>AROGYA WORLD GROWTH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E5193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2178243"/>
            <a:ext cx="2129791" cy="182225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ounded Rectangle 8"/>
          <p:cNvSpPr/>
          <p:nvPr/>
        </p:nvSpPr>
        <p:spPr>
          <a:xfrm>
            <a:off x="3721100" y="2184400"/>
            <a:ext cx="2137438" cy="1828800"/>
          </a:xfrm>
          <a:prstGeom prst="roundRect">
            <a:avLst>
              <a:gd name="adj" fmla="val 8666"/>
            </a:avLst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ounded Rectangle 9"/>
          <p:cNvSpPr/>
          <p:nvPr/>
        </p:nvSpPr>
        <p:spPr>
          <a:xfrm>
            <a:off x="6268757" y="2184400"/>
            <a:ext cx="2158527" cy="1816100"/>
          </a:xfrm>
          <a:prstGeom prst="roundRect">
            <a:avLst>
              <a:gd name="adj" fmla="val 9393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43001" y="4191000"/>
            <a:ext cx="2057400" cy="2362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t" anchorCtr="0">
            <a:noAutofit/>
          </a:bodyPr>
          <a:lstStyle/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000" b="1" i="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US  non-profit March 8, 2010 </a:t>
            </a:r>
          </a:p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b="1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Schools</a:t>
            </a:r>
          </a:p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00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2-year (2011-2013) Delhi Pilot Merck funding – good results. </a:t>
            </a:r>
          </a:p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b="1" kern="12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mDiabetes</a:t>
            </a:r>
            <a:endParaRPr lang="en-US" sz="1000" b="1" kern="1200" dirty="0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2011 CGI Commitment, many partners, with Nokia reached </a:t>
            </a:r>
            <a:br>
              <a:rPr lang="en-US" sz="100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1 million in India, measured effectiveness</a:t>
            </a:r>
          </a:p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Healthy Workplace Criteria 2012</a:t>
            </a:r>
            <a:endParaRPr lang="en-US" sz="1000" kern="1200" dirty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33800" y="4191000"/>
            <a:ext cx="2438400" cy="2590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t" anchorCtr="0">
            <a:noAutofit/>
          </a:bodyPr>
          <a:lstStyle/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b="1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Healthy Workplace Awards</a:t>
            </a:r>
            <a:r>
              <a:rPr lang="en-US" sz="1000" b="1" i="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b="0" i="0" u="none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2013 CGI Commitment</a:t>
            </a:r>
            <a:br>
              <a:rPr lang="en-US" sz="1000" b="0" i="0" u="none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9 companies 2013, </a:t>
            </a:r>
            <a:r>
              <a:rPr lang="en-US" sz="10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100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in 2014</a:t>
            </a:r>
            <a:br>
              <a:rPr lang="en-US" sz="100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Expand to schools in S. India </a:t>
            </a:r>
          </a:p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b="1" i="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Complete </a:t>
            </a:r>
            <a:r>
              <a:rPr lang="en-US" sz="1000" b="1" i="0" kern="12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mDiabetes</a:t>
            </a:r>
            <a:r>
              <a:rPr lang="en-US" sz="1000" b="1" i="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0" i="0" u="none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Publish.  </a:t>
            </a:r>
          </a:p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b="1" i="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India Trust /</a:t>
            </a:r>
            <a:r>
              <a:rPr lang="en-US" sz="1000" b="0" i="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0" i="0" u="none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80G cleared </a:t>
            </a:r>
            <a:r>
              <a:rPr lang="en-US" sz="1000" b="1" i="0" u="none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(2012)</a:t>
            </a:r>
          </a:p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b="1" i="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Helped 150,000 Indians lead</a:t>
            </a:r>
            <a:br>
              <a:rPr lang="en-US" sz="1000" b="1" i="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b="1" i="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healthy lives</a:t>
            </a:r>
          </a:p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b="1" i="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10K Women Global NCD Impact Survey </a:t>
            </a:r>
          </a:p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b="0" i="0" u="none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2013 </a:t>
            </a:r>
            <a:r>
              <a:rPr lang="en-US" sz="100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CGI Commitment. Promote results + Videos. Influence change.  </a:t>
            </a:r>
            <a:endParaRPr lang="en-US" sz="1000" b="1" i="0" u="sng" kern="1200" dirty="0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00" b="1" i="0" u="sng" kern="1200" dirty="0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4600" y="4191000"/>
            <a:ext cx="2209800" cy="2667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t" anchorCtr="0">
            <a:noAutofit/>
          </a:bodyPr>
          <a:lstStyle/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b="1" i="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mHealth2.0 </a:t>
            </a:r>
            <a:r>
              <a:rPr lang="en-US" sz="100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- Expand to other </a:t>
            </a:r>
            <a:r>
              <a:rPr lang="en-US" sz="1000" kern="12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NCDs</a:t>
            </a:r>
            <a:r>
              <a:rPr lang="en-US" sz="100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b="1" i="0" kern="12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mCessation</a:t>
            </a:r>
            <a:r>
              <a:rPr lang="en-US" sz="1000" b="1" i="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000" b="1" i="0" kern="12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Indianize</a:t>
            </a:r>
            <a:endParaRPr lang="en-US" sz="1000" b="1" i="0" kern="1200" dirty="0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b="1" i="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NCD Prevention mobile “app” </a:t>
            </a:r>
          </a:p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b="1" i="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100 plus Healthy Workplaces  </a:t>
            </a:r>
          </a:p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UN Every Woman Every Child 10,000 children Commitment </a:t>
            </a:r>
          </a:p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kern="12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Drucker</a:t>
            </a:r>
            <a:r>
              <a:rPr lang="en-US" sz="100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Award Finalist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Women’s empowerment – My </a:t>
            </a:r>
            <a:r>
              <a:rPr lang="en-US" sz="1000" kern="1200" dirty="0" err="1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Thali</a:t>
            </a:r>
            <a:endParaRPr lang="en-US" sz="1000" kern="1200" dirty="0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Chronic Disease Prevention Model</a:t>
            </a:r>
            <a:endParaRPr lang="en-US" sz="1000" kern="1200" dirty="0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b="1" i="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Sustainable Business Model </a:t>
            </a:r>
            <a:r>
              <a:rPr lang="en-US" sz="100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en-US" sz="1000" kern="1200" dirty="0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en-US" sz="1000" kern="1200" dirty="0" smtClean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kern="1200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000" kern="1200" dirty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3000" y="1600200"/>
            <a:ext cx="2133600" cy="5334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86500" y="1600200"/>
            <a:ext cx="2133600" cy="5334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14750" y="1600200"/>
            <a:ext cx="2133600" cy="533400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43000" y="16764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1-2 Years</a:t>
            </a:r>
            <a:endParaRPr lang="en-US" b="1" dirty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08400" y="16764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3-4 Years</a:t>
            </a:r>
            <a:endParaRPr lang="en-US" b="1" dirty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73800" y="16764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70382D"/>
                </a:solidFill>
                <a:latin typeface="Arial" pitchFamily="34" charset="0"/>
                <a:cs typeface="Arial" pitchFamily="34" charset="0"/>
              </a:rPr>
              <a:t>5+ Years</a:t>
            </a:r>
            <a:endParaRPr lang="en-US" b="1" dirty="0">
              <a:solidFill>
                <a:srgbClr val="70382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Arogya_PPT_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63219"/>
            <a:ext cx="4400550" cy="490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3945461"/>
            <a:ext cx="9144000" cy="159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182529"/>
            <a:ext cx="9144000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ts val="36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rgbClr val="800000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ADVANCING THE FIGHT</a:t>
            </a:r>
            <a:br>
              <a:rPr lang="en-US" sz="3200" b="1" dirty="0" smtClean="0">
                <a:solidFill>
                  <a:srgbClr val="800000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</a:br>
            <a:r>
              <a:rPr lang="en-US" sz="3200" b="1" dirty="0" smtClean="0">
                <a:solidFill>
                  <a:srgbClr val="800000"/>
                </a:solidFill>
                <a:latin typeface="Arial" pitchFamily="34" charset="0"/>
                <a:ea typeface="ＭＳ Ｐゴシック" pitchFamily="-72" charset="-128"/>
                <a:cs typeface="Arial" pitchFamily="34" charset="0"/>
              </a:rPr>
              <a:t>AGAINST NCDS GLOBALLY</a:t>
            </a:r>
            <a:endParaRPr kumimoji="0" lang="en-US" sz="3200" b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ea typeface="ＭＳ Ｐゴシック" pitchFamily="-72" charset="-128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3437</Words>
  <Application>Microsoft Macintosh PowerPoint</Application>
  <PresentationFormat>On-screen Show (4:3)</PresentationFormat>
  <Paragraphs>375</Paragraphs>
  <Slides>42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INTRODUCING AROGYA WORLD </vt:lpstr>
      <vt:lpstr>THE PROBLEM</vt:lpstr>
      <vt:lpstr>STRONG SCIENTIFIC RATIONALE FOR OUR WORK </vt:lpstr>
      <vt:lpstr>Slide 5</vt:lpstr>
      <vt:lpstr>AROGYA WORLD PHILOSOPHY</vt:lpstr>
      <vt:lpstr>OUR PARTNERS AND SPONSORS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Venkatesh Enterprises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NALINI Saligram</cp:lastModifiedBy>
  <cp:revision>206</cp:revision>
  <dcterms:created xsi:type="dcterms:W3CDTF">2014-10-30T00:25:36Z</dcterms:created>
  <dcterms:modified xsi:type="dcterms:W3CDTF">2014-10-30T02:04:30Z</dcterms:modified>
</cp:coreProperties>
</file>